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wmf" ContentType="image/x-wmf"/>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6" r:id="rId2"/>
    <p:sldId id="258" r:id="rId3"/>
    <p:sldId id="282" r:id="rId4"/>
    <p:sldId id="302" r:id="rId5"/>
    <p:sldId id="259" r:id="rId6"/>
    <p:sldId id="298" r:id="rId7"/>
    <p:sldId id="283" r:id="rId8"/>
    <p:sldId id="284" r:id="rId9"/>
    <p:sldId id="307" r:id="rId10"/>
    <p:sldId id="286" r:id="rId11"/>
    <p:sldId id="287" r:id="rId12"/>
    <p:sldId id="288" r:id="rId13"/>
    <p:sldId id="296" r:id="rId14"/>
    <p:sldId id="293" r:id="rId15"/>
    <p:sldId id="300" r:id="rId16"/>
    <p:sldId id="304" r:id="rId17"/>
    <p:sldId id="295" r:id="rId18"/>
    <p:sldId id="309" r:id="rId19"/>
    <p:sldId id="291" r:id="rId20"/>
    <p:sldId id="297" r:id="rId21"/>
    <p:sldId id="305" r:id="rId22"/>
    <p:sldId id="310" r:id="rId23"/>
  </p:sldIdLst>
  <p:sldSz cx="9144000" cy="6858000" type="screen4x3"/>
  <p:notesSz cx="9874250" cy="6797675"/>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DDDD"/>
    <a:srgbClr val="B2B2B2"/>
    <a:srgbClr val="808080"/>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Stil Yok, Kılavuz Yok">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ema Uygulanmış Stil 1 - Vurgu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ema Uygulanmış Stil 1 - Vurgu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horzBarState="maximized">
    <p:restoredLeft sz="15294" autoAdjust="0"/>
    <p:restoredTop sz="94660" autoAdjust="0"/>
  </p:normalViewPr>
  <p:slideViewPr>
    <p:cSldViewPr>
      <p:cViewPr>
        <p:scale>
          <a:sx n="70" d="100"/>
          <a:sy n="70" d="100"/>
        </p:scale>
        <p:origin x="-1152" y="-210"/>
      </p:cViewPr>
      <p:guideLst>
        <p:guide orient="horz" pos="2160"/>
        <p:guide pos="295"/>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image" Target="../media/image1.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4279918" cy="339884"/>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sz="quarter" idx="1"/>
          </p:nvPr>
        </p:nvSpPr>
        <p:spPr>
          <a:xfrm>
            <a:off x="5592027" y="0"/>
            <a:ext cx="4279918" cy="339884"/>
          </a:xfrm>
          <a:prstGeom prst="rect">
            <a:avLst/>
          </a:prstGeom>
        </p:spPr>
        <p:txBody>
          <a:bodyPr vert="horz" lIns="91440" tIns="45720" rIns="91440" bIns="45720" rtlCol="0"/>
          <a:lstStyle>
            <a:lvl1pPr algn="r">
              <a:defRPr sz="1200"/>
            </a:lvl1pPr>
          </a:lstStyle>
          <a:p>
            <a:fld id="{DF412A0E-BBE7-4368-A4B6-7F2BE70B4648}" type="datetimeFigureOut">
              <a:rPr lang="tr-TR" smtClean="0"/>
              <a:t>18.07.2013</a:t>
            </a:fld>
            <a:endParaRPr lang="tr-TR"/>
          </a:p>
        </p:txBody>
      </p:sp>
      <p:sp>
        <p:nvSpPr>
          <p:cNvPr id="4" name="Altbilgi Yer Tutucusu 3"/>
          <p:cNvSpPr>
            <a:spLocks noGrp="1"/>
          </p:cNvSpPr>
          <p:nvPr>
            <p:ph type="ftr" sz="quarter" idx="2"/>
          </p:nvPr>
        </p:nvSpPr>
        <p:spPr>
          <a:xfrm>
            <a:off x="0" y="6456699"/>
            <a:ext cx="4279918" cy="339884"/>
          </a:xfrm>
          <a:prstGeom prst="rect">
            <a:avLst/>
          </a:prstGeom>
        </p:spPr>
        <p:txBody>
          <a:bodyPr vert="horz" lIns="91440" tIns="45720" rIns="91440" bIns="45720" rtlCol="0" anchor="b"/>
          <a:lstStyle>
            <a:lvl1pPr algn="l">
              <a:defRPr sz="1200"/>
            </a:lvl1pPr>
          </a:lstStyle>
          <a:p>
            <a:endParaRPr lang="tr-TR"/>
          </a:p>
        </p:txBody>
      </p:sp>
      <p:sp>
        <p:nvSpPr>
          <p:cNvPr id="5" name="Slayt Numarası Yer Tutucusu 4"/>
          <p:cNvSpPr>
            <a:spLocks noGrp="1"/>
          </p:cNvSpPr>
          <p:nvPr>
            <p:ph type="sldNum" sz="quarter" idx="3"/>
          </p:nvPr>
        </p:nvSpPr>
        <p:spPr>
          <a:xfrm>
            <a:off x="5592027" y="6456699"/>
            <a:ext cx="4279918" cy="339884"/>
          </a:xfrm>
          <a:prstGeom prst="rect">
            <a:avLst/>
          </a:prstGeom>
        </p:spPr>
        <p:txBody>
          <a:bodyPr vert="horz" lIns="91440" tIns="45720" rIns="91440" bIns="45720" rtlCol="0" anchor="b"/>
          <a:lstStyle>
            <a:lvl1pPr algn="r">
              <a:defRPr sz="1200"/>
            </a:lvl1pPr>
          </a:lstStyle>
          <a:p>
            <a:fld id="{97F217DC-A2B2-436A-AA3B-B4C5C5E145D5}" type="slidenum">
              <a:rPr lang="tr-TR" smtClean="0"/>
              <a:t>‹#›</a:t>
            </a:fld>
            <a:endParaRPr lang="tr-TR"/>
          </a:p>
        </p:txBody>
      </p:sp>
    </p:spTree>
    <p:extLst>
      <p:ext uri="{BB962C8B-B14F-4D97-AF65-F5344CB8AC3E}">
        <p14:creationId xmlns:p14="http://schemas.microsoft.com/office/powerpoint/2010/main" val="200311629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2.png>
</file>

<file path=ppt/media/image3.png>
</file>

<file path=ppt/media/image4.jpeg>
</file>

<file path=ppt/media/image5.png>
</file>

<file path=ppt/media/image6.jpeg>
</file>

<file path=ppt/media/image7.wmf>
</file>

<file path=ppt/media/image8.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bilgi Yer Tutucusu 1"/>
          <p:cNvSpPr>
            <a:spLocks noGrp="1"/>
          </p:cNvSpPr>
          <p:nvPr>
            <p:ph type="hdr" sz="quarter"/>
          </p:nvPr>
        </p:nvSpPr>
        <p:spPr>
          <a:xfrm>
            <a:off x="0" y="0"/>
            <a:ext cx="4278313" cy="339725"/>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5592763" y="0"/>
            <a:ext cx="4279900" cy="339725"/>
          </a:xfrm>
          <a:prstGeom prst="rect">
            <a:avLst/>
          </a:prstGeom>
        </p:spPr>
        <p:txBody>
          <a:bodyPr vert="horz" lIns="91440" tIns="45720" rIns="91440" bIns="45720" rtlCol="0"/>
          <a:lstStyle>
            <a:lvl1pPr algn="r">
              <a:defRPr sz="1200"/>
            </a:lvl1pPr>
          </a:lstStyle>
          <a:p>
            <a:fld id="{5DB13A51-5778-455D-B0D4-4F60C5FC1663}" type="datetimeFigureOut">
              <a:rPr lang="tr-TR" smtClean="0"/>
              <a:t>18.07.2013</a:t>
            </a:fld>
            <a:endParaRPr lang="tr-TR"/>
          </a:p>
        </p:txBody>
      </p:sp>
      <p:sp>
        <p:nvSpPr>
          <p:cNvPr id="4" name="Slayt Görüntüsü Yer Tutucusu 3"/>
          <p:cNvSpPr>
            <a:spLocks noGrp="1" noRot="1" noChangeAspect="1"/>
          </p:cNvSpPr>
          <p:nvPr>
            <p:ph type="sldImg" idx="2"/>
          </p:nvPr>
        </p:nvSpPr>
        <p:spPr>
          <a:xfrm>
            <a:off x="3236913" y="509588"/>
            <a:ext cx="3400425" cy="2549525"/>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987425" y="3228975"/>
            <a:ext cx="7899400" cy="3059113"/>
          </a:xfrm>
          <a:prstGeom prst="rect">
            <a:avLst/>
          </a:prstGeom>
        </p:spPr>
        <p:txBody>
          <a:bodyPr vert="horz" lIns="91440" tIns="45720" rIns="91440" bIns="45720" rtlCol="0"/>
          <a:lstStyle/>
          <a:p>
            <a:pPr lvl="0"/>
            <a:r>
              <a:rPr lang="tr-TR" smtClean="0"/>
              <a:t>Asıl metin stillerini düzenlemek için tıklatın</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6" name="Altbilgi Yer Tutucusu 5"/>
          <p:cNvSpPr>
            <a:spLocks noGrp="1"/>
          </p:cNvSpPr>
          <p:nvPr>
            <p:ph type="ftr" sz="quarter" idx="4"/>
          </p:nvPr>
        </p:nvSpPr>
        <p:spPr>
          <a:xfrm>
            <a:off x="0" y="6456363"/>
            <a:ext cx="4278313" cy="339725"/>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5592763" y="6456363"/>
            <a:ext cx="4279900" cy="339725"/>
          </a:xfrm>
          <a:prstGeom prst="rect">
            <a:avLst/>
          </a:prstGeom>
        </p:spPr>
        <p:txBody>
          <a:bodyPr vert="horz" lIns="91440" tIns="45720" rIns="91440" bIns="45720" rtlCol="0" anchor="b"/>
          <a:lstStyle>
            <a:lvl1pPr algn="r">
              <a:defRPr sz="1200"/>
            </a:lvl1pPr>
          </a:lstStyle>
          <a:p>
            <a:fld id="{481874C4-CD58-4DBD-B5D4-C4AA0BE5BC0C}" type="slidenum">
              <a:rPr lang="tr-TR" smtClean="0"/>
              <a:t>‹#›</a:t>
            </a:fld>
            <a:endParaRPr lang="tr-TR"/>
          </a:p>
        </p:txBody>
      </p:sp>
    </p:spTree>
    <p:extLst>
      <p:ext uri="{BB962C8B-B14F-4D97-AF65-F5344CB8AC3E}">
        <p14:creationId xmlns:p14="http://schemas.microsoft.com/office/powerpoint/2010/main" val="1326889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Görüntüsü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dirty="0"/>
          </a:p>
        </p:txBody>
      </p:sp>
      <p:sp>
        <p:nvSpPr>
          <p:cNvPr id="4" name="Slayt Numarası Yer Tutucusu 3"/>
          <p:cNvSpPr>
            <a:spLocks noGrp="1"/>
          </p:cNvSpPr>
          <p:nvPr>
            <p:ph type="sldNum" sz="quarter" idx="10"/>
          </p:nvPr>
        </p:nvSpPr>
        <p:spPr/>
        <p:txBody>
          <a:bodyPr/>
          <a:lstStyle/>
          <a:p>
            <a:fld id="{481874C4-CD58-4DBD-B5D4-C4AA0BE5BC0C}" type="slidenum">
              <a:rPr lang="tr-TR" smtClean="0"/>
              <a:t>1</a:t>
            </a:fld>
            <a:endParaRPr lang="tr-TR" dirty="0"/>
          </a:p>
        </p:txBody>
      </p:sp>
    </p:spTree>
    <p:extLst>
      <p:ext uri="{BB962C8B-B14F-4D97-AF65-F5344CB8AC3E}">
        <p14:creationId xmlns:p14="http://schemas.microsoft.com/office/powerpoint/2010/main" val="24596255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vmlDrawing" Target="../drawings/vmlDrawing2.v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aphicFrame>
        <p:nvGraphicFramePr>
          <p:cNvPr id="3089" name="Object 17"/>
          <p:cNvGraphicFramePr>
            <a:graphicFrameLocks noChangeAspect="1"/>
          </p:cNvGraphicFramePr>
          <p:nvPr/>
        </p:nvGraphicFramePr>
        <p:xfrm>
          <a:off x="3175" y="1374775"/>
          <a:ext cx="9147175" cy="5491163"/>
        </p:xfrm>
        <a:graphic>
          <a:graphicData uri="http://schemas.openxmlformats.org/presentationml/2006/ole">
            <mc:AlternateContent xmlns:mc="http://schemas.openxmlformats.org/markup-compatibility/2006">
              <mc:Choice xmlns:v="urn:schemas-microsoft-com:vml" Requires="v">
                <p:oleObj spid="_x0000_s3321" name="Image" r:id="rId3" imgW="5120000" imgH="3725000" progId="">
                  <p:embed/>
                </p:oleObj>
              </mc:Choice>
              <mc:Fallback>
                <p:oleObj name="Image" r:id="rId3" imgW="5120000" imgH="3725000" progId="">
                  <p:embed/>
                  <p:pic>
                    <p:nvPicPr>
                      <p:cNvPr id="0" name="Picture 1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75" y="1374775"/>
                        <a:ext cx="9147175" cy="5491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090" name="Rectangle 18"/>
          <p:cNvSpPr>
            <a:spLocks noChangeArrowheads="1"/>
          </p:cNvSpPr>
          <p:nvPr/>
        </p:nvSpPr>
        <p:spPr bwMode="white">
          <a:xfrm>
            <a:off x="0" y="0"/>
            <a:ext cx="9144000" cy="2403475"/>
          </a:xfrm>
          <a:prstGeom prst="rect">
            <a:avLst/>
          </a:prstGeom>
          <a:gradFill rotWithShape="1">
            <a:gsLst>
              <a:gs pos="0">
                <a:schemeClr val="hlink">
                  <a:gamma/>
                  <a:shade val="46275"/>
                  <a:invGamma/>
                </a:schemeClr>
              </a:gs>
              <a:gs pos="100000">
                <a:schemeClr val="hlink"/>
              </a:gs>
            </a:gsLst>
            <a:lin ang="5400000" scaled="1"/>
          </a:gradFill>
          <a:ln w="9525">
            <a:noFill/>
            <a:miter lim="800000"/>
            <a:headEnd/>
            <a:tailEnd/>
          </a:ln>
          <a:effectLst/>
        </p:spPr>
        <p:txBody>
          <a:bodyPr wrap="none" anchor="ctr"/>
          <a:lstStyle/>
          <a:p>
            <a:endParaRPr lang="tr-TR"/>
          </a:p>
        </p:txBody>
      </p:sp>
      <p:sp>
        <p:nvSpPr>
          <p:cNvPr id="3091" name="Freeform 19"/>
          <p:cNvSpPr>
            <a:spLocks/>
          </p:cNvSpPr>
          <p:nvPr/>
        </p:nvSpPr>
        <p:spPr bwMode="gray">
          <a:xfrm>
            <a:off x="2408238" y="1485900"/>
            <a:ext cx="6737350" cy="909638"/>
          </a:xfrm>
          <a:custGeom>
            <a:avLst/>
            <a:gdLst/>
            <a:ahLst/>
            <a:cxnLst>
              <a:cxn ang="0">
                <a:pos x="0" y="573"/>
              </a:cxn>
              <a:cxn ang="0">
                <a:pos x="4134" y="573"/>
              </a:cxn>
              <a:cxn ang="0">
                <a:pos x="4134" y="1"/>
              </a:cxn>
              <a:cxn ang="0">
                <a:pos x="322" y="0"/>
              </a:cxn>
              <a:cxn ang="0">
                <a:pos x="0" y="573"/>
              </a:cxn>
            </a:cxnLst>
            <a:rect l="0" t="0" r="r" b="b"/>
            <a:pathLst>
              <a:path w="4134" h="573">
                <a:moveTo>
                  <a:pt x="0" y="573"/>
                </a:moveTo>
                <a:lnTo>
                  <a:pt x="4134" y="573"/>
                </a:lnTo>
                <a:lnTo>
                  <a:pt x="4134" y="1"/>
                </a:lnTo>
                <a:lnTo>
                  <a:pt x="322" y="0"/>
                </a:lnTo>
                <a:lnTo>
                  <a:pt x="0" y="573"/>
                </a:lnTo>
                <a:close/>
              </a:path>
            </a:pathLst>
          </a:custGeom>
          <a:gradFill rotWithShape="1">
            <a:gsLst>
              <a:gs pos="0">
                <a:schemeClr val="accent1">
                  <a:gamma/>
                  <a:shade val="31765"/>
                  <a:invGamma/>
                </a:schemeClr>
              </a:gs>
              <a:gs pos="100000">
                <a:schemeClr val="accent1"/>
              </a:gs>
            </a:gsLst>
            <a:lin ang="0" scaled="1"/>
          </a:gradFill>
          <a:ln w="9525">
            <a:noFill/>
            <a:round/>
            <a:headEnd/>
            <a:tailEnd/>
          </a:ln>
          <a:effectLst/>
        </p:spPr>
        <p:txBody>
          <a:bodyPr/>
          <a:lstStyle/>
          <a:p>
            <a:endParaRPr lang="tr-TR"/>
          </a:p>
        </p:txBody>
      </p:sp>
      <p:sp>
        <p:nvSpPr>
          <p:cNvPr id="3092" name="Freeform 20"/>
          <p:cNvSpPr>
            <a:spLocks/>
          </p:cNvSpPr>
          <p:nvPr/>
        </p:nvSpPr>
        <p:spPr bwMode="gray">
          <a:xfrm>
            <a:off x="-6350" y="2393950"/>
            <a:ext cx="2419350" cy="458788"/>
          </a:xfrm>
          <a:custGeom>
            <a:avLst/>
            <a:gdLst/>
            <a:ahLst/>
            <a:cxnLst>
              <a:cxn ang="0">
                <a:pos x="0" y="0"/>
              </a:cxn>
              <a:cxn ang="0">
                <a:pos x="1634" y="0"/>
              </a:cxn>
              <a:cxn ang="0">
                <a:pos x="1456" y="289"/>
              </a:cxn>
              <a:cxn ang="0">
                <a:pos x="0" y="286"/>
              </a:cxn>
              <a:cxn ang="0">
                <a:pos x="0" y="0"/>
              </a:cxn>
            </a:cxnLst>
            <a:rect l="0" t="0" r="r" b="b"/>
            <a:pathLst>
              <a:path w="1634" h="289">
                <a:moveTo>
                  <a:pt x="0" y="0"/>
                </a:moveTo>
                <a:lnTo>
                  <a:pt x="1634" y="0"/>
                </a:lnTo>
                <a:lnTo>
                  <a:pt x="1456" y="289"/>
                </a:lnTo>
                <a:lnTo>
                  <a:pt x="0" y="286"/>
                </a:lnTo>
                <a:lnTo>
                  <a:pt x="0" y="0"/>
                </a:lnTo>
                <a:close/>
              </a:path>
            </a:pathLst>
          </a:custGeom>
          <a:solidFill>
            <a:schemeClr val="accent2"/>
          </a:solidFill>
          <a:ln w="9525" cap="flat" cmpd="sng">
            <a:noFill/>
            <a:prstDash val="solid"/>
            <a:round/>
            <a:headEnd type="none" w="med" len="med"/>
            <a:tailEnd type="none" w="med" len="med"/>
          </a:ln>
          <a:effectLst/>
        </p:spPr>
        <p:txBody>
          <a:bodyPr/>
          <a:lstStyle/>
          <a:p>
            <a:endParaRPr lang="tr-TR"/>
          </a:p>
        </p:txBody>
      </p:sp>
      <p:sp>
        <p:nvSpPr>
          <p:cNvPr id="3074" name="Rectangle 2"/>
          <p:cNvSpPr>
            <a:spLocks noGrp="1" noChangeArrowheads="1"/>
          </p:cNvSpPr>
          <p:nvPr>
            <p:ph type="ctrTitle"/>
          </p:nvPr>
        </p:nvSpPr>
        <p:spPr>
          <a:xfrm>
            <a:off x="2971800" y="1447800"/>
            <a:ext cx="6019800" cy="1012825"/>
          </a:xfrm>
        </p:spPr>
        <p:txBody>
          <a:bodyPr/>
          <a:lstStyle>
            <a:lvl1pPr>
              <a:defRPr i="1">
                <a:solidFill>
                  <a:schemeClr val="bg1"/>
                </a:solidFill>
                <a:latin typeface="Verdana" pitchFamily="34" charset="0"/>
              </a:defRPr>
            </a:lvl1pPr>
          </a:lstStyle>
          <a:p>
            <a:r>
              <a:rPr lang="en-US" smtClean="0"/>
              <a:t>Click to edit Master title style</a:t>
            </a:r>
            <a:endParaRPr lang="en-US"/>
          </a:p>
        </p:txBody>
      </p:sp>
      <p:sp>
        <p:nvSpPr>
          <p:cNvPr id="3075" name="Rectangle 3"/>
          <p:cNvSpPr>
            <a:spLocks noGrp="1" noChangeArrowheads="1"/>
          </p:cNvSpPr>
          <p:nvPr>
            <p:ph type="subTitle" idx="1"/>
          </p:nvPr>
        </p:nvSpPr>
        <p:spPr bwMode="white">
          <a:xfrm>
            <a:off x="1828800" y="6334125"/>
            <a:ext cx="7086600" cy="304800"/>
          </a:xfrm>
        </p:spPr>
        <p:txBody>
          <a:bodyPr/>
          <a:lstStyle>
            <a:lvl1pPr marL="0" indent="0" algn="r">
              <a:buFont typeface="Wingdings" pitchFamily="2" charset="2"/>
              <a:buNone/>
              <a:defRPr sz="1200" b="1">
                <a:solidFill>
                  <a:schemeClr val="tx2"/>
                </a:solidFill>
              </a:defRPr>
            </a:lvl1pPr>
          </a:lstStyle>
          <a:p>
            <a:r>
              <a:rPr lang="en-US" smtClean="0"/>
              <a:t>Click to edit Master subtitle style</a:t>
            </a:r>
            <a:endParaRPr lang="en-US"/>
          </a:p>
        </p:txBody>
      </p:sp>
      <p:sp>
        <p:nvSpPr>
          <p:cNvPr id="3076" name="Rectangle 4"/>
          <p:cNvSpPr>
            <a:spLocks noGrp="1" noChangeArrowheads="1"/>
          </p:cNvSpPr>
          <p:nvPr>
            <p:ph type="dt" sz="half" idx="2"/>
          </p:nvPr>
        </p:nvSpPr>
        <p:spPr>
          <a:xfrm>
            <a:off x="457200" y="6669088"/>
            <a:ext cx="2133600" cy="169862"/>
          </a:xfrm>
        </p:spPr>
        <p:txBody>
          <a:bodyPr/>
          <a:lstStyle>
            <a:lvl1pPr>
              <a:defRPr>
                <a:latin typeface="Times New Roman" pitchFamily="18" charset="0"/>
              </a:defRPr>
            </a:lvl1pPr>
          </a:lstStyle>
          <a:p>
            <a:endParaRPr lang="en-US"/>
          </a:p>
        </p:txBody>
      </p:sp>
      <p:sp>
        <p:nvSpPr>
          <p:cNvPr id="3077" name="Rectangle 5"/>
          <p:cNvSpPr>
            <a:spLocks noGrp="1" noChangeArrowheads="1"/>
          </p:cNvSpPr>
          <p:nvPr>
            <p:ph type="ftr" sz="quarter" idx="3"/>
          </p:nvPr>
        </p:nvSpPr>
        <p:spPr>
          <a:xfrm>
            <a:off x="3124200" y="6626225"/>
            <a:ext cx="2895600" cy="196850"/>
          </a:xfrm>
        </p:spPr>
        <p:txBody>
          <a:bodyPr/>
          <a:lstStyle>
            <a:lvl1pPr>
              <a:defRPr>
                <a:solidFill>
                  <a:schemeClr val="bg1"/>
                </a:solidFill>
                <a:latin typeface="Times New Roman" pitchFamily="18" charset="0"/>
              </a:defRPr>
            </a:lvl1pPr>
          </a:lstStyle>
          <a:p>
            <a:endParaRPr lang="en-US"/>
          </a:p>
        </p:txBody>
      </p:sp>
      <p:sp>
        <p:nvSpPr>
          <p:cNvPr id="3078" name="Rectangle 6"/>
          <p:cNvSpPr>
            <a:spLocks noGrp="1" noChangeArrowheads="1"/>
          </p:cNvSpPr>
          <p:nvPr>
            <p:ph type="sldNum" sz="quarter" idx="4"/>
          </p:nvPr>
        </p:nvSpPr>
        <p:spPr>
          <a:xfrm>
            <a:off x="6781800" y="6654800"/>
            <a:ext cx="2133600" cy="152400"/>
          </a:xfrm>
        </p:spPr>
        <p:txBody>
          <a:bodyPr/>
          <a:lstStyle>
            <a:lvl1pPr algn="r">
              <a:defRPr>
                <a:solidFill>
                  <a:schemeClr val="bg1"/>
                </a:solidFill>
                <a:latin typeface="Times New Roman" pitchFamily="18" charset="0"/>
              </a:defRPr>
            </a:lvl1pPr>
          </a:lstStyle>
          <a:p>
            <a:fld id="{BF5BC5D1-3F65-457A-8C7F-44D184758823}" type="slidenum">
              <a:rPr lang="en-US"/>
              <a:pPr/>
              <a:t>‹#›</a:t>
            </a:fld>
            <a:endParaRPr lang="en-US"/>
          </a:p>
        </p:txBody>
      </p:sp>
      <p:sp>
        <p:nvSpPr>
          <p:cNvPr id="3086" name="Text Box 14"/>
          <p:cNvSpPr txBox="1">
            <a:spLocks noChangeArrowheads="1"/>
          </p:cNvSpPr>
          <p:nvPr/>
        </p:nvSpPr>
        <p:spPr bwMode="auto">
          <a:xfrm>
            <a:off x="457200" y="1447800"/>
            <a:ext cx="1600200" cy="763588"/>
          </a:xfrm>
          <a:prstGeom prst="rect">
            <a:avLst/>
          </a:prstGeom>
          <a:noFill/>
          <a:ln w="9525">
            <a:noFill/>
            <a:miter lim="800000"/>
            <a:headEnd/>
            <a:tailEnd/>
          </a:ln>
          <a:effectLst/>
        </p:spPr>
        <p:txBody>
          <a:bodyPr>
            <a:spAutoFit/>
          </a:bodyPr>
          <a:lstStyle/>
          <a:p>
            <a:pPr algn="ctr"/>
            <a:r>
              <a:rPr lang="en-US" sz="1600" b="1">
                <a:solidFill>
                  <a:schemeClr val="tx2"/>
                </a:solidFill>
                <a:latin typeface="Verdana" pitchFamily="34" charset="0"/>
              </a:rPr>
              <a:t>Company</a:t>
            </a:r>
          </a:p>
          <a:p>
            <a:pPr algn="ctr"/>
            <a:r>
              <a:rPr lang="en-US" sz="2800" b="1">
                <a:solidFill>
                  <a:schemeClr val="tx2"/>
                </a:solidFill>
                <a:latin typeface="Verdana" pitchFamily="34" charset="0"/>
              </a:rPr>
              <a:t>LOGO</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tr-TR"/>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4" name="Date Placeholder 3"/>
          <p:cNvSpPr>
            <a:spLocks noGrp="1"/>
          </p:cNvSpPr>
          <p:nvPr>
            <p:ph type="dt" sz="half" idx="10"/>
          </p:nvPr>
        </p:nvSpPr>
        <p:spPr/>
        <p:txBody>
          <a:bodyPr/>
          <a:lstStyle>
            <a:lvl1pPr>
              <a:defRPr/>
            </a:lvl1pPr>
          </a:lstStyle>
          <a:p>
            <a:endParaRPr lang="tr-TR"/>
          </a:p>
        </p:txBody>
      </p:sp>
      <p:sp>
        <p:nvSpPr>
          <p:cNvPr id="5" name="Footer Placeholder 4"/>
          <p:cNvSpPr>
            <a:spLocks noGrp="1"/>
          </p:cNvSpPr>
          <p:nvPr>
            <p:ph type="ftr" sz="quarter" idx="11"/>
          </p:nvPr>
        </p:nvSpPr>
        <p:spPr/>
        <p:txBody>
          <a:bodyPr/>
          <a:lstStyle>
            <a:lvl1pPr>
              <a:defRPr/>
            </a:lvl1pPr>
          </a:lstStyle>
          <a:p>
            <a:endParaRPr lang="tr-TR"/>
          </a:p>
        </p:txBody>
      </p:sp>
      <p:sp>
        <p:nvSpPr>
          <p:cNvPr id="6" name="Slide Number Placeholder 5"/>
          <p:cNvSpPr>
            <a:spLocks noGrp="1"/>
          </p:cNvSpPr>
          <p:nvPr>
            <p:ph type="sldNum" sz="quarter" idx="12"/>
          </p:nvPr>
        </p:nvSpPr>
        <p:spPr/>
        <p:txBody>
          <a:bodyPr/>
          <a:lstStyle>
            <a:lvl1pPr>
              <a:defRPr/>
            </a:lvl1pPr>
          </a:lstStyle>
          <a:p>
            <a:fld id="{32071987-6D28-49FE-B004-3FD6BA5CBE65}"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00850" y="327025"/>
            <a:ext cx="2114550" cy="5921375"/>
          </a:xfrm>
        </p:spPr>
        <p:txBody>
          <a:bodyPr vert="eaVert"/>
          <a:lstStyle/>
          <a:p>
            <a:r>
              <a:rPr lang="en-US" smtClean="0"/>
              <a:t>Click to edit Master title style</a:t>
            </a:r>
            <a:endParaRPr lang="tr-TR"/>
          </a:p>
        </p:txBody>
      </p:sp>
      <p:sp>
        <p:nvSpPr>
          <p:cNvPr id="3" name="Vertical Text Placeholder 2"/>
          <p:cNvSpPr>
            <a:spLocks noGrp="1"/>
          </p:cNvSpPr>
          <p:nvPr>
            <p:ph type="body" orient="vert" idx="1"/>
          </p:nvPr>
        </p:nvSpPr>
        <p:spPr>
          <a:xfrm>
            <a:off x="457200" y="327025"/>
            <a:ext cx="6191250" cy="59213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4" name="Date Placeholder 3"/>
          <p:cNvSpPr>
            <a:spLocks noGrp="1"/>
          </p:cNvSpPr>
          <p:nvPr>
            <p:ph type="dt" sz="half" idx="10"/>
          </p:nvPr>
        </p:nvSpPr>
        <p:spPr/>
        <p:txBody>
          <a:bodyPr/>
          <a:lstStyle>
            <a:lvl1pPr>
              <a:defRPr/>
            </a:lvl1pPr>
          </a:lstStyle>
          <a:p>
            <a:endParaRPr lang="tr-TR"/>
          </a:p>
        </p:txBody>
      </p:sp>
      <p:sp>
        <p:nvSpPr>
          <p:cNvPr id="5" name="Footer Placeholder 4"/>
          <p:cNvSpPr>
            <a:spLocks noGrp="1"/>
          </p:cNvSpPr>
          <p:nvPr>
            <p:ph type="ftr" sz="quarter" idx="11"/>
          </p:nvPr>
        </p:nvSpPr>
        <p:spPr/>
        <p:txBody>
          <a:bodyPr/>
          <a:lstStyle>
            <a:lvl1pPr>
              <a:defRPr/>
            </a:lvl1pPr>
          </a:lstStyle>
          <a:p>
            <a:endParaRPr lang="tr-TR"/>
          </a:p>
        </p:txBody>
      </p:sp>
      <p:sp>
        <p:nvSpPr>
          <p:cNvPr id="6" name="Slide Number Placeholder 5"/>
          <p:cNvSpPr>
            <a:spLocks noGrp="1"/>
          </p:cNvSpPr>
          <p:nvPr>
            <p:ph type="sldNum" sz="quarter" idx="12"/>
          </p:nvPr>
        </p:nvSpPr>
        <p:spPr/>
        <p:txBody>
          <a:bodyPr/>
          <a:lstStyle>
            <a:lvl1pPr>
              <a:defRPr/>
            </a:lvl1pPr>
          </a:lstStyle>
          <a:p>
            <a:fld id="{D3594DCF-6EE2-423A-8D86-D46F0A1A60A1}" type="slidenum">
              <a:rPr lang="en-US"/>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bl" preserve="1">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2819400" y="327025"/>
            <a:ext cx="6096000" cy="563563"/>
          </a:xfrm>
        </p:spPr>
        <p:txBody>
          <a:bodyPr/>
          <a:lstStyle/>
          <a:p>
            <a:r>
              <a:rPr lang="en-US" smtClean="0"/>
              <a:t>Click to edit Master title style</a:t>
            </a:r>
            <a:endParaRPr lang="tr-TR"/>
          </a:p>
        </p:txBody>
      </p:sp>
      <p:sp>
        <p:nvSpPr>
          <p:cNvPr id="3" name="Table Placeholder 2"/>
          <p:cNvSpPr>
            <a:spLocks noGrp="1"/>
          </p:cNvSpPr>
          <p:nvPr>
            <p:ph type="tbl" idx="1"/>
          </p:nvPr>
        </p:nvSpPr>
        <p:spPr>
          <a:xfrm>
            <a:off x="457200" y="1371600"/>
            <a:ext cx="8229600" cy="4876800"/>
          </a:xfrm>
        </p:spPr>
        <p:txBody>
          <a:bodyPr/>
          <a:lstStyle/>
          <a:p>
            <a:r>
              <a:rPr lang="en-US" smtClean="0"/>
              <a:t>Click icon to add table</a:t>
            </a:r>
            <a:endParaRPr lang="tr-TR"/>
          </a:p>
        </p:txBody>
      </p:sp>
      <p:sp>
        <p:nvSpPr>
          <p:cNvPr id="4" name="Date Placeholder 3"/>
          <p:cNvSpPr>
            <a:spLocks noGrp="1"/>
          </p:cNvSpPr>
          <p:nvPr>
            <p:ph type="dt" sz="half" idx="10"/>
          </p:nvPr>
        </p:nvSpPr>
        <p:spPr>
          <a:xfrm>
            <a:off x="457200" y="6400800"/>
            <a:ext cx="2514600" cy="320675"/>
          </a:xfrm>
        </p:spPr>
        <p:txBody>
          <a:bodyPr/>
          <a:lstStyle>
            <a:lvl1pPr>
              <a:defRPr/>
            </a:lvl1pPr>
          </a:lstStyle>
          <a:p>
            <a:endParaRPr lang="tr-TR"/>
          </a:p>
        </p:txBody>
      </p:sp>
      <p:sp>
        <p:nvSpPr>
          <p:cNvPr id="5" name="Footer Placeholder 4"/>
          <p:cNvSpPr>
            <a:spLocks noGrp="1"/>
          </p:cNvSpPr>
          <p:nvPr>
            <p:ph type="ftr" sz="quarter" idx="11"/>
          </p:nvPr>
        </p:nvSpPr>
        <p:spPr>
          <a:xfrm>
            <a:off x="5943600" y="6400800"/>
            <a:ext cx="2743200" cy="320675"/>
          </a:xfrm>
        </p:spPr>
        <p:txBody>
          <a:bodyPr/>
          <a:lstStyle>
            <a:lvl1pPr>
              <a:defRPr/>
            </a:lvl1pPr>
          </a:lstStyle>
          <a:p>
            <a:endParaRPr lang="tr-TR"/>
          </a:p>
        </p:txBody>
      </p:sp>
      <p:sp>
        <p:nvSpPr>
          <p:cNvPr id="6" name="Slide Number Placeholder 5"/>
          <p:cNvSpPr>
            <a:spLocks noGrp="1"/>
          </p:cNvSpPr>
          <p:nvPr>
            <p:ph type="sldNum" sz="quarter" idx="12"/>
          </p:nvPr>
        </p:nvSpPr>
        <p:spPr>
          <a:xfrm>
            <a:off x="3352800" y="6400800"/>
            <a:ext cx="2133600" cy="320675"/>
          </a:xfrm>
        </p:spPr>
        <p:txBody>
          <a:bodyPr/>
          <a:lstStyle>
            <a:lvl1pPr>
              <a:defRPr/>
            </a:lvl1pPr>
          </a:lstStyle>
          <a:p>
            <a:fld id="{9273EC8F-5822-4589-B905-BFCA6789288B}"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tr-T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4" name="Date Placeholder 3"/>
          <p:cNvSpPr>
            <a:spLocks noGrp="1"/>
          </p:cNvSpPr>
          <p:nvPr>
            <p:ph type="dt" sz="half" idx="10"/>
          </p:nvPr>
        </p:nvSpPr>
        <p:spPr/>
        <p:txBody>
          <a:bodyPr/>
          <a:lstStyle>
            <a:lvl1pPr>
              <a:defRPr/>
            </a:lvl1pPr>
          </a:lstStyle>
          <a:p>
            <a:endParaRPr lang="tr-TR"/>
          </a:p>
        </p:txBody>
      </p:sp>
      <p:sp>
        <p:nvSpPr>
          <p:cNvPr id="5" name="Footer Placeholder 4"/>
          <p:cNvSpPr>
            <a:spLocks noGrp="1"/>
          </p:cNvSpPr>
          <p:nvPr>
            <p:ph type="ftr" sz="quarter" idx="11"/>
          </p:nvPr>
        </p:nvSpPr>
        <p:spPr/>
        <p:txBody>
          <a:bodyPr/>
          <a:lstStyle>
            <a:lvl1pPr>
              <a:defRPr/>
            </a:lvl1pPr>
          </a:lstStyle>
          <a:p>
            <a:endParaRPr lang="tr-TR"/>
          </a:p>
        </p:txBody>
      </p:sp>
      <p:sp>
        <p:nvSpPr>
          <p:cNvPr id="6" name="Slide Number Placeholder 5"/>
          <p:cNvSpPr>
            <a:spLocks noGrp="1"/>
          </p:cNvSpPr>
          <p:nvPr>
            <p:ph type="sldNum" sz="quarter" idx="12"/>
          </p:nvPr>
        </p:nvSpPr>
        <p:spPr/>
        <p:txBody>
          <a:bodyPr/>
          <a:lstStyle>
            <a:lvl1pPr>
              <a:defRPr/>
            </a:lvl1pPr>
          </a:lstStyle>
          <a:p>
            <a:fld id="{B1A20668-EDD7-458C-8E10-858109C5863E}"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tr-T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endParaRPr lang="tr-TR"/>
          </a:p>
        </p:txBody>
      </p:sp>
      <p:sp>
        <p:nvSpPr>
          <p:cNvPr id="5" name="Footer Placeholder 4"/>
          <p:cNvSpPr>
            <a:spLocks noGrp="1"/>
          </p:cNvSpPr>
          <p:nvPr>
            <p:ph type="ftr" sz="quarter" idx="11"/>
          </p:nvPr>
        </p:nvSpPr>
        <p:spPr/>
        <p:txBody>
          <a:bodyPr/>
          <a:lstStyle>
            <a:lvl1pPr>
              <a:defRPr/>
            </a:lvl1pPr>
          </a:lstStyle>
          <a:p>
            <a:endParaRPr lang="tr-TR"/>
          </a:p>
        </p:txBody>
      </p:sp>
      <p:sp>
        <p:nvSpPr>
          <p:cNvPr id="6" name="Slide Number Placeholder 5"/>
          <p:cNvSpPr>
            <a:spLocks noGrp="1"/>
          </p:cNvSpPr>
          <p:nvPr>
            <p:ph type="sldNum" sz="quarter" idx="12"/>
          </p:nvPr>
        </p:nvSpPr>
        <p:spPr/>
        <p:txBody>
          <a:bodyPr/>
          <a:lstStyle>
            <a:lvl1pPr>
              <a:defRPr/>
            </a:lvl1pPr>
          </a:lstStyle>
          <a:p>
            <a:fld id="{0AB0E483-A12B-4419-A944-C7B76D4294CE}"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tr-TR"/>
          </a:p>
        </p:txBody>
      </p:sp>
      <p:sp>
        <p:nvSpPr>
          <p:cNvPr id="3" name="Content Placeholder 2"/>
          <p:cNvSpPr>
            <a:spLocks noGrp="1"/>
          </p:cNvSpPr>
          <p:nvPr>
            <p:ph sz="half" idx="1"/>
          </p:nvPr>
        </p:nvSpPr>
        <p:spPr>
          <a:xfrm>
            <a:off x="457200" y="13716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4" name="Content Placeholder 3"/>
          <p:cNvSpPr>
            <a:spLocks noGrp="1"/>
          </p:cNvSpPr>
          <p:nvPr>
            <p:ph sz="half" idx="2"/>
          </p:nvPr>
        </p:nvSpPr>
        <p:spPr>
          <a:xfrm>
            <a:off x="4648200" y="1371600"/>
            <a:ext cx="4038600" cy="48768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5" name="Date Placeholder 4"/>
          <p:cNvSpPr>
            <a:spLocks noGrp="1"/>
          </p:cNvSpPr>
          <p:nvPr>
            <p:ph type="dt" sz="half" idx="10"/>
          </p:nvPr>
        </p:nvSpPr>
        <p:spPr/>
        <p:txBody>
          <a:bodyPr/>
          <a:lstStyle>
            <a:lvl1pPr>
              <a:defRPr/>
            </a:lvl1pPr>
          </a:lstStyle>
          <a:p>
            <a:endParaRPr lang="tr-TR"/>
          </a:p>
        </p:txBody>
      </p:sp>
      <p:sp>
        <p:nvSpPr>
          <p:cNvPr id="6" name="Footer Placeholder 5"/>
          <p:cNvSpPr>
            <a:spLocks noGrp="1"/>
          </p:cNvSpPr>
          <p:nvPr>
            <p:ph type="ftr" sz="quarter" idx="11"/>
          </p:nvPr>
        </p:nvSpPr>
        <p:spPr/>
        <p:txBody>
          <a:bodyPr/>
          <a:lstStyle>
            <a:lvl1pPr>
              <a:defRPr/>
            </a:lvl1pPr>
          </a:lstStyle>
          <a:p>
            <a:endParaRPr lang="tr-TR"/>
          </a:p>
        </p:txBody>
      </p:sp>
      <p:sp>
        <p:nvSpPr>
          <p:cNvPr id="7" name="Slide Number Placeholder 6"/>
          <p:cNvSpPr>
            <a:spLocks noGrp="1"/>
          </p:cNvSpPr>
          <p:nvPr>
            <p:ph type="sldNum" sz="quarter" idx="12"/>
          </p:nvPr>
        </p:nvSpPr>
        <p:spPr/>
        <p:txBody>
          <a:bodyPr/>
          <a:lstStyle>
            <a:lvl1pPr>
              <a:defRPr/>
            </a:lvl1pPr>
          </a:lstStyle>
          <a:p>
            <a:fld id="{33C8F0D0-1689-4ABE-9390-40937A9D9A6C}"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tr-T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7" name="Date Placeholder 6"/>
          <p:cNvSpPr>
            <a:spLocks noGrp="1"/>
          </p:cNvSpPr>
          <p:nvPr>
            <p:ph type="dt" sz="half" idx="10"/>
          </p:nvPr>
        </p:nvSpPr>
        <p:spPr/>
        <p:txBody>
          <a:bodyPr/>
          <a:lstStyle>
            <a:lvl1pPr>
              <a:defRPr/>
            </a:lvl1pPr>
          </a:lstStyle>
          <a:p>
            <a:endParaRPr lang="tr-TR"/>
          </a:p>
        </p:txBody>
      </p:sp>
      <p:sp>
        <p:nvSpPr>
          <p:cNvPr id="8" name="Footer Placeholder 7"/>
          <p:cNvSpPr>
            <a:spLocks noGrp="1"/>
          </p:cNvSpPr>
          <p:nvPr>
            <p:ph type="ftr" sz="quarter" idx="11"/>
          </p:nvPr>
        </p:nvSpPr>
        <p:spPr/>
        <p:txBody>
          <a:bodyPr/>
          <a:lstStyle>
            <a:lvl1pPr>
              <a:defRPr/>
            </a:lvl1pPr>
          </a:lstStyle>
          <a:p>
            <a:endParaRPr lang="tr-TR"/>
          </a:p>
        </p:txBody>
      </p:sp>
      <p:sp>
        <p:nvSpPr>
          <p:cNvPr id="9" name="Slide Number Placeholder 8"/>
          <p:cNvSpPr>
            <a:spLocks noGrp="1"/>
          </p:cNvSpPr>
          <p:nvPr>
            <p:ph type="sldNum" sz="quarter" idx="12"/>
          </p:nvPr>
        </p:nvSpPr>
        <p:spPr/>
        <p:txBody>
          <a:bodyPr/>
          <a:lstStyle>
            <a:lvl1pPr>
              <a:defRPr/>
            </a:lvl1pPr>
          </a:lstStyle>
          <a:p>
            <a:fld id="{70BC5936-2F99-4B8A-9ED5-77654FCADBE8}"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tr-TR"/>
          </a:p>
        </p:txBody>
      </p:sp>
      <p:sp>
        <p:nvSpPr>
          <p:cNvPr id="3" name="Date Placeholder 2"/>
          <p:cNvSpPr>
            <a:spLocks noGrp="1"/>
          </p:cNvSpPr>
          <p:nvPr>
            <p:ph type="dt" sz="half" idx="10"/>
          </p:nvPr>
        </p:nvSpPr>
        <p:spPr/>
        <p:txBody>
          <a:bodyPr/>
          <a:lstStyle>
            <a:lvl1pPr>
              <a:defRPr/>
            </a:lvl1pPr>
          </a:lstStyle>
          <a:p>
            <a:endParaRPr lang="tr-TR"/>
          </a:p>
        </p:txBody>
      </p:sp>
      <p:sp>
        <p:nvSpPr>
          <p:cNvPr id="4" name="Footer Placeholder 3"/>
          <p:cNvSpPr>
            <a:spLocks noGrp="1"/>
          </p:cNvSpPr>
          <p:nvPr>
            <p:ph type="ftr" sz="quarter" idx="11"/>
          </p:nvPr>
        </p:nvSpPr>
        <p:spPr/>
        <p:txBody>
          <a:bodyPr/>
          <a:lstStyle>
            <a:lvl1pPr>
              <a:defRPr/>
            </a:lvl1pPr>
          </a:lstStyle>
          <a:p>
            <a:endParaRPr lang="tr-TR"/>
          </a:p>
        </p:txBody>
      </p:sp>
      <p:sp>
        <p:nvSpPr>
          <p:cNvPr id="5" name="Slide Number Placeholder 4"/>
          <p:cNvSpPr>
            <a:spLocks noGrp="1"/>
          </p:cNvSpPr>
          <p:nvPr>
            <p:ph type="sldNum" sz="quarter" idx="12"/>
          </p:nvPr>
        </p:nvSpPr>
        <p:spPr/>
        <p:txBody>
          <a:bodyPr/>
          <a:lstStyle>
            <a:lvl1pPr>
              <a:defRPr/>
            </a:lvl1pPr>
          </a:lstStyle>
          <a:p>
            <a:fld id="{D7E8964A-33DF-42E5-BF87-B234AE674811}"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lvl1pPr>
              <a:defRPr/>
            </a:lvl1pPr>
          </a:lstStyle>
          <a:p>
            <a:endParaRPr lang="tr-TR"/>
          </a:p>
        </p:txBody>
      </p:sp>
      <p:sp>
        <p:nvSpPr>
          <p:cNvPr id="3" name="Footer Placeholder 2"/>
          <p:cNvSpPr>
            <a:spLocks noGrp="1"/>
          </p:cNvSpPr>
          <p:nvPr>
            <p:ph type="ftr" sz="quarter" idx="11"/>
          </p:nvPr>
        </p:nvSpPr>
        <p:spPr/>
        <p:txBody>
          <a:bodyPr/>
          <a:lstStyle>
            <a:lvl1pPr>
              <a:defRPr/>
            </a:lvl1pPr>
          </a:lstStyle>
          <a:p>
            <a:endParaRPr lang="tr-TR"/>
          </a:p>
        </p:txBody>
      </p:sp>
      <p:sp>
        <p:nvSpPr>
          <p:cNvPr id="4" name="Slide Number Placeholder 3"/>
          <p:cNvSpPr>
            <a:spLocks noGrp="1"/>
          </p:cNvSpPr>
          <p:nvPr>
            <p:ph type="sldNum" sz="quarter" idx="12"/>
          </p:nvPr>
        </p:nvSpPr>
        <p:spPr/>
        <p:txBody>
          <a:bodyPr/>
          <a:lstStyle>
            <a:lvl1pPr>
              <a:defRPr/>
            </a:lvl1pPr>
          </a:lstStyle>
          <a:p>
            <a:fld id="{D341F145-3992-4573-BA16-4E16FF40F37D}"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tr-T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tr-T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tr-TR"/>
          </a:p>
        </p:txBody>
      </p:sp>
      <p:sp>
        <p:nvSpPr>
          <p:cNvPr id="6" name="Footer Placeholder 5"/>
          <p:cNvSpPr>
            <a:spLocks noGrp="1"/>
          </p:cNvSpPr>
          <p:nvPr>
            <p:ph type="ftr" sz="quarter" idx="11"/>
          </p:nvPr>
        </p:nvSpPr>
        <p:spPr/>
        <p:txBody>
          <a:bodyPr/>
          <a:lstStyle>
            <a:lvl1pPr>
              <a:defRPr/>
            </a:lvl1pPr>
          </a:lstStyle>
          <a:p>
            <a:endParaRPr lang="tr-TR"/>
          </a:p>
        </p:txBody>
      </p:sp>
      <p:sp>
        <p:nvSpPr>
          <p:cNvPr id="7" name="Slide Number Placeholder 6"/>
          <p:cNvSpPr>
            <a:spLocks noGrp="1"/>
          </p:cNvSpPr>
          <p:nvPr>
            <p:ph type="sldNum" sz="quarter" idx="12"/>
          </p:nvPr>
        </p:nvSpPr>
        <p:spPr/>
        <p:txBody>
          <a:bodyPr/>
          <a:lstStyle>
            <a:lvl1pPr>
              <a:defRPr/>
            </a:lvl1pPr>
          </a:lstStyle>
          <a:p>
            <a:fld id="{755FE992-26B2-4E8F-A25D-5FCD216353D1}"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tr-T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tr-T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lvl1pPr>
          </a:lstStyle>
          <a:p>
            <a:endParaRPr lang="tr-TR"/>
          </a:p>
        </p:txBody>
      </p:sp>
      <p:sp>
        <p:nvSpPr>
          <p:cNvPr id="6" name="Footer Placeholder 5"/>
          <p:cNvSpPr>
            <a:spLocks noGrp="1"/>
          </p:cNvSpPr>
          <p:nvPr>
            <p:ph type="ftr" sz="quarter" idx="11"/>
          </p:nvPr>
        </p:nvSpPr>
        <p:spPr/>
        <p:txBody>
          <a:bodyPr/>
          <a:lstStyle>
            <a:lvl1pPr>
              <a:defRPr/>
            </a:lvl1pPr>
          </a:lstStyle>
          <a:p>
            <a:endParaRPr lang="tr-TR"/>
          </a:p>
        </p:txBody>
      </p:sp>
      <p:sp>
        <p:nvSpPr>
          <p:cNvPr id="7" name="Slide Number Placeholder 6"/>
          <p:cNvSpPr>
            <a:spLocks noGrp="1"/>
          </p:cNvSpPr>
          <p:nvPr>
            <p:ph type="sldNum" sz="quarter" idx="12"/>
          </p:nvPr>
        </p:nvSpPr>
        <p:spPr/>
        <p:txBody>
          <a:bodyPr/>
          <a:lstStyle>
            <a:lvl1pPr>
              <a:defRPr/>
            </a:lvl1pPr>
          </a:lstStyle>
          <a:p>
            <a:fld id="{1E11E674-37B6-42AC-94DA-42096642CB0B}"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oleObject" Target="../embeddings/oleObject2.bin"/><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oleObject" Target="../embeddings/oleObject1.bin"/><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vmlDrawing" Target="../drawings/vmlDrawing1.v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aphicFrame>
        <p:nvGraphicFramePr>
          <p:cNvPr id="1042" name="Object 18"/>
          <p:cNvGraphicFramePr>
            <a:graphicFrameLocks noChangeAspect="1"/>
          </p:cNvGraphicFramePr>
          <p:nvPr/>
        </p:nvGraphicFramePr>
        <p:xfrm>
          <a:off x="3132138" y="2852738"/>
          <a:ext cx="6011862" cy="4005262"/>
        </p:xfrm>
        <a:graphic>
          <a:graphicData uri="http://schemas.openxmlformats.org/presentationml/2006/ole">
            <mc:AlternateContent xmlns:mc="http://schemas.openxmlformats.org/markup-compatibility/2006">
              <mc:Choice xmlns:v="urn:schemas-microsoft-com:vml" Requires="v">
                <p:oleObj spid="_x0000_s1505" name="Image" r:id="rId15" imgW="7606349" imgH="5066667" progId="">
                  <p:embed/>
                </p:oleObj>
              </mc:Choice>
              <mc:Fallback>
                <p:oleObj name="Image" r:id="rId15" imgW="7606349" imgH="5066667" progId="">
                  <p:embed/>
                  <p:pic>
                    <p:nvPicPr>
                      <p:cNvPr id="0" name="Picture 18"/>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3132138" y="2852738"/>
                        <a:ext cx="6011862" cy="4005262"/>
                      </a:xfrm>
                      <a:prstGeom prst="rect">
                        <a:avLst/>
                      </a:prstGeom>
                      <a:noFill/>
                      <a:ln>
                        <a:noFill/>
                      </a:ln>
                      <a:effectLst/>
                      <a:extLst>
                        <a:ext uri="{909E8E84-426E-40DD-AFC4-6F175D3DCCD1}">
                          <a14:hiddenFill xmlns:a14="http://schemas.microsoft.com/office/drawing/2010/main">
                            <a:solidFill>
                              <a:srgbClr val="058089"/>
                            </a:solidFill>
                          </a14:hiddenFill>
                        </a:ext>
                        <a:ext uri="{91240B29-F687-4F45-9708-019B960494DF}">
                          <a14:hiddenLine xmlns:a14="http://schemas.microsoft.com/office/drawing/2010/main" w="9525">
                            <a:solidFill>
                              <a:srgbClr val="4D4D4D"/>
                            </a:solidFill>
                            <a:miter lim="800000"/>
                            <a:headEnd/>
                            <a:tailEnd/>
                          </a14:hiddenLine>
                        </a:ext>
                        <a:ext uri="{AF507438-7753-43E0-B8FC-AC1667EBCBE1}">
                          <a14:hiddenEffects xmlns:a14="http://schemas.microsoft.com/office/drawing/2010/main">
                            <a:effectLst>
                              <a:outerShdw dist="35921" dir="2700000" algn="ctr" rotWithShape="0">
                                <a:srgbClr val="B2B2B2"/>
                              </a:outerShdw>
                            </a:effectLst>
                          </a14:hiddenEffects>
                        </a:ext>
                      </a:extLst>
                    </p:spPr>
                  </p:pic>
                </p:oleObj>
              </mc:Fallback>
            </mc:AlternateContent>
          </a:graphicData>
        </a:graphic>
      </p:graphicFrame>
      <p:graphicFrame>
        <p:nvGraphicFramePr>
          <p:cNvPr id="1039" name="Object 15"/>
          <p:cNvGraphicFramePr>
            <a:graphicFrameLocks noChangeAspect="1"/>
          </p:cNvGraphicFramePr>
          <p:nvPr/>
        </p:nvGraphicFramePr>
        <p:xfrm>
          <a:off x="0" y="0"/>
          <a:ext cx="9144000" cy="981075"/>
        </p:xfrm>
        <a:graphic>
          <a:graphicData uri="http://schemas.openxmlformats.org/presentationml/2006/ole">
            <mc:AlternateContent xmlns:mc="http://schemas.openxmlformats.org/markup-compatibility/2006">
              <mc:Choice xmlns:v="urn:schemas-microsoft-com:vml" Requires="v">
                <p:oleObj spid="_x0000_s1506" name="Image" r:id="rId17" imgW="6750000" imgH="1165000" progId="">
                  <p:embed/>
                </p:oleObj>
              </mc:Choice>
              <mc:Fallback>
                <p:oleObj name="Image" r:id="rId17" imgW="6750000" imgH="1165000" progId="">
                  <p:embed/>
                  <p:pic>
                    <p:nvPicPr>
                      <p:cNvPr id="0" name="Picture 15"/>
                      <p:cNvPicPr>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0" y="0"/>
                        <a:ext cx="9144000" cy="981075"/>
                      </a:xfrm>
                      <a:prstGeom prst="rect">
                        <a:avLst/>
                      </a:prstGeom>
                      <a:noFill/>
                      <a:ln>
                        <a:noFill/>
                      </a:ln>
                      <a:effectLst/>
                      <a:extLst>
                        <a:ext uri="{909E8E84-426E-40DD-AFC4-6F175D3DCCD1}">
                          <a14:hiddenFill xmlns:a14="http://schemas.microsoft.com/office/drawing/2010/main">
                            <a:solidFill>
                              <a:srgbClr val="058089"/>
                            </a:solidFill>
                          </a14:hiddenFill>
                        </a:ext>
                        <a:ext uri="{91240B29-F687-4F45-9708-019B960494DF}">
                          <a14:hiddenLine xmlns:a14="http://schemas.microsoft.com/office/drawing/2010/main" w="9525">
                            <a:solidFill>
                              <a:srgbClr val="4D4D4D"/>
                            </a:solidFill>
                            <a:miter lim="800000"/>
                            <a:headEnd/>
                            <a:tailEnd/>
                          </a14:hiddenLine>
                        </a:ext>
                        <a:ext uri="{AF507438-7753-43E0-B8FC-AC1667EBCBE1}">
                          <a14:hiddenEffects xmlns:a14="http://schemas.microsoft.com/office/drawing/2010/main">
                            <a:effectLst>
                              <a:outerShdw dist="35921" dir="2700000" algn="ctr" rotWithShape="0">
                                <a:srgbClr val="B2B2B2"/>
                              </a:outerShdw>
                            </a:effectLst>
                          </a14:hiddenEffects>
                        </a:ext>
                      </a:extLst>
                    </p:spPr>
                  </p:pic>
                </p:oleObj>
              </mc:Fallback>
            </mc:AlternateContent>
          </a:graphicData>
        </a:graphic>
      </p:graphicFrame>
      <p:sp>
        <p:nvSpPr>
          <p:cNvPr id="1040" name="Freeform 16"/>
          <p:cNvSpPr>
            <a:spLocks/>
          </p:cNvSpPr>
          <p:nvPr/>
        </p:nvSpPr>
        <p:spPr bwMode="gray">
          <a:xfrm>
            <a:off x="2124075" y="260350"/>
            <a:ext cx="7027863" cy="720725"/>
          </a:xfrm>
          <a:custGeom>
            <a:avLst/>
            <a:gdLst/>
            <a:ahLst/>
            <a:cxnLst>
              <a:cxn ang="0">
                <a:pos x="0" y="657"/>
              </a:cxn>
              <a:cxn ang="0">
                <a:pos x="4134" y="657"/>
              </a:cxn>
              <a:cxn ang="0">
                <a:pos x="4134" y="0"/>
              </a:cxn>
              <a:cxn ang="0">
                <a:pos x="401" y="1"/>
              </a:cxn>
              <a:cxn ang="0">
                <a:pos x="0" y="657"/>
              </a:cxn>
            </a:cxnLst>
            <a:rect l="0" t="0" r="r" b="b"/>
            <a:pathLst>
              <a:path w="4134" h="657">
                <a:moveTo>
                  <a:pt x="0" y="657"/>
                </a:moveTo>
                <a:lnTo>
                  <a:pt x="4134" y="657"/>
                </a:lnTo>
                <a:lnTo>
                  <a:pt x="4134" y="0"/>
                </a:lnTo>
                <a:lnTo>
                  <a:pt x="401" y="1"/>
                </a:lnTo>
                <a:lnTo>
                  <a:pt x="0" y="657"/>
                </a:lnTo>
                <a:close/>
              </a:path>
            </a:pathLst>
          </a:custGeom>
          <a:gradFill rotWithShape="1">
            <a:gsLst>
              <a:gs pos="0">
                <a:schemeClr val="accent1">
                  <a:gamma/>
                  <a:shade val="46275"/>
                  <a:invGamma/>
                </a:schemeClr>
              </a:gs>
              <a:gs pos="100000">
                <a:schemeClr val="accent1"/>
              </a:gs>
            </a:gsLst>
            <a:lin ang="0" scaled="1"/>
          </a:gradFill>
          <a:ln w="9525">
            <a:noFill/>
            <a:round/>
            <a:headEnd/>
            <a:tailEnd/>
          </a:ln>
          <a:effectLst/>
        </p:spPr>
        <p:txBody>
          <a:bodyPr/>
          <a:lstStyle/>
          <a:p>
            <a:endParaRPr lang="tr-TR"/>
          </a:p>
        </p:txBody>
      </p:sp>
      <p:sp>
        <p:nvSpPr>
          <p:cNvPr id="1041" name="Freeform 17"/>
          <p:cNvSpPr>
            <a:spLocks/>
          </p:cNvSpPr>
          <p:nvPr/>
        </p:nvSpPr>
        <p:spPr bwMode="ltGray">
          <a:xfrm>
            <a:off x="0" y="981075"/>
            <a:ext cx="2124075" cy="288925"/>
          </a:xfrm>
          <a:custGeom>
            <a:avLst/>
            <a:gdLst/>
            <a:ahLst/>
            <a:cxnLst>
              <a:cxn ang="0">
                <a:pos x="0" y="0"/>
              </a:cxn>
              <a:cxn ang="0">
                <a:pos x="1338" y="0"/>
              </a:cxn>
              <a:cxn ang="0">
                <a:pos x="1138" y="182"/>
              </a:cxn>
              <a:cxn ang="0">
                <a:pos x="0" y="181"/>
              </a:cxn>
              <a:cxn ang="0">
                <a:pos x="0" y="0"/>
              </a:cxn>
            </a:cxnLst>
            <a:rect l="0" t="0" r="r" b="b"/>
            <a:pathLst>
              <a:path w="1338" h="182">
                <a:moveTo>
                  <a:pt x="0" y="0"/>
                </a:moveTo>
                <a:lnTo>
                  <a:pt x="1338" y="0"/>
                </a:lnTo>
                <a:lnTo>
                  <a:pt x="1138" y="182"/>
                </a:lnTo>
                <a:lnTo>
                  <a:pt x="0" y="181"/>
                </a:lnTo>
                <a:lnTo>
                  <a:pt x="0" y="0"/>
                </a:lnTo>
                <a:close/>
              </a:path>
            </a:pathLst>
          </a:custGeom>
          <a:solidFill>
            <a:schemeClr val="accent2"/>
          </a:solidFill>
          <a:ln w="9525" cap="flat" cmpd="sng">
            <a:noFill/>
            <a:prstDash val="solid"/>
            <a:round/>
            <a:headEnd type="none" w="med" len="med"/>
            <a:tailEnd type="none" w="med" len="med"/>
          </a:ln>
          <a:effectLst/>
        </p:spPr>
        <p:txBody>
          <a:bodyPr/>
          <a:lstStyle/>
          <a:p>
            <a:endParaRPr lang="tr-TR"/>
          </a:p>
        </p:txBody>
      </p:sp>
      <p:sp>
        <p:nvSpPr>
          <p:cNvPr id="1027" name="Rectangle 3"/>
          <p:cNvSpPr>
            <a:spLocks noGrp="1" noChangeArrowheads="1"/>
          </p:cNvSpPr>
          <p:nvPr>
            <p:ph type="body" idx="1"/>
          </p:nvPr>
        </p:nvSpPr>
        <p:spPr bwMode="auto">
          <a:xfrm>
            <a:off x="457200" y="1371600"/>
            <a:ext cx="8229600" cy="4876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457200" y="6400800"/>
            <a:ext cx="2514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400"/>
            </a:lvl1pPr>
          </a:lstStyle>
          <a:p>
            <a:endParaRPr lang="tr-TR"/>
          </a:p>
        </p:txBody>
      </p:sp>
      <p:sp>
        <p:nvSpPr>
          <p:cNvPr id="1029" name="Rectangle 5"/>
          <p:cNvSpPr>
            <a:spLocks noGrp="1" noChangeArrowheads="1"/>
          </p:cNvSpPr>
          <p:nvPr>
            <p:ph type="ftr" sz="quarter" idx="3"/>
          </p:nvPr>
        </p:nvSpPr>
        <p:spPr bwMode="auto">
          <a:xfrm>
            <a:off x="5943600" y="6400800"/>
            <a:ext cx="27432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endParaRPr lang="tr-TR"/>
          </a:p>
        </p:txBody>
      </p:sp>
      <p:sp>
        <p:nvSpPr>
          <p:cNvPr id="1030" name="Rectangle 6"/>
          <p:cNvSpPr>
            <a:spLocks noGrp="1" noChangeArrowheads="1"/>
          </p:cNvSpPr>
          <p:nvPr>
            <p:ph type="sldNum" sz="quarter" idx="4"/>
          </p:nvPr>
        </p:nvSpPr>
        <p:spPr bwMode="auto">
          <a:xfrm>
            <a:off x="3352800" y="6400800"/>
            <a:ext cx="2133600" cy="320675"/>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400"/>
            </a:lvl1pPr>
          </a:lstStyle>
          <a:p>
            <a:fld id="{3E99CD11-39F3-4F65-BA91-1FF0D232E107}" type="slidenum">
              <a:rPr lang="en-US"/>
              <a:pPr/>
              <a:t>‹#›</a:t>
            </a:fld>
            <a:endParaRPr lang="en-US"/>
          </a:p>
        </p:txBody>
      </p:sp>
      <p:sp>
        <p:nvSpPr>
          <p:cNvPr id="1026" name="Rectangle 2"/>
          <p:cNvSpPr>
            <a:spLocks noGrp="1" noChangeArrowheads="1"/>
          </p:cNvSpPr>
          <p:nvPr>
            <p:ph type="title"/>
          </p:nvPr>
        </p:nvSpPr>
        <p:spPr bwMode="white">
          <a:xfrm>
            <a:off x="2819400" y="327025"/>
            <a:ext cx="6096000" cy="563563"/>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bodyPr>
          <a:lstStyle/>
          <a:p>
            <a:pPr lvl="0"/>
            <a:r>
              <a:rPr lang="en-US" smtClean="0"/>
              <a:t>Click to edit Master title style</a:t>
            </a:r>
          </a:p>
        </p:txBody>
      </p:sp>
      <p:sp>
        <p:nvSpPr>
          <p:cNvPr id="1037" name="Text Box 13"/>
          <p:cNvSpPr txBox="1">
            <a:spLocks noChangeArrowheads="1"/>
          </p:cNvSpPr>
          <p:nvPr/>
        </p:nvSpPr>
        <p:spPr bwMode="white">
          <a:xfrm>
            <a:off x="-180975" y="962025"/>
            <a:ext cx="2133600" cy="304800"/>
          </a:xfrm>
          <a:prstGeom prst="rect">
            <a:avLst/>
          </a:prstGeom>
          <a:noFill/>
          <a:ln w="9525">
            <a:noFill/>
            <a:miter lim="800000"/>
            <a:headEnd/>
            <a:tailEnd/>
          </a:ln>
          <a:effectLst/>
        </p:spPr>
        <p:txBody>
          <a:bodyPr>
            <a:spAutoFit/>
          </a:bodyPr>
          <a:lstStyle/>
          <a:p>
            <a:pPr algn="ctr"/>
            <a:r>
              <a:rPr lang="en-US" sz="1400" b="1">
                <a:solidFill>
                  <a:schemeClr val="bg1"/>
                </a:solidFill>
                <a:latin typeface="Verdana" pitchFamily="34" charset="0"/>
              </a:rPr>
              <a:t>Company name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rtl="0" eaLnBrk="1" fontAlgn="base" hangingPunct="1">
        <a:spcBef>
          <a:spcPct val="0"/>
        </a:spcBef>
        <a:spcAft>
          <a:spcPct val="0"/>
        </a:spcAft>
        <a:defRPr sz="360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Arial" charset="0"/>
        </a:defRPr>
      </a:lvl2pPr>
      <a:lvl3pPr algn="l" rtl="0" eaLnBrk="1" fontAlgn="base" hangingPunct="1">
        <a:spcBef>
          <a:spcPct val="0"/>
        </a:spcBef>
        <a:spcAft>
          <a:spcPct val="0"/>
        </a:spcAft>
        <a:defRPr sz="3600">
          <a:solidFill>
            <a:schemeClr val="tx2"/>
          </a:solidFill>
          <a:latin typeface="Arial" charset="0"/>
        </a:defRPr>
      </a:lvl3pPr>
      <a:lvl4pPr algn="l" rtl="0" eaLnBrk="1" fontAlgn="base" hangingPunct="1">
        <a:spcBef>
          <a:spcPct val="0"/>
        </a:spcBef>
        <a:spcAft>
          <a:spcPct val="0"/>
        </a:spcAft>
        <a:defRPr sz="3600">
          <a:solidFill>
            <a:schemeClr val="tx2"/>
          </a:solidFill>
          <a:latin typeface="Arial" charset="0"/>
        </a:defRPr>
      </a:lvl4pPr>
      <a:lvl5pPr algn="l" rtl="0" eaLnBrk="1" fontAlgn="base" hangingPunct="1">
        <a:spcBef>
          <a:spcPct val="0"/>
        </a:spcBef>
        <a:spcAft>
          <a:spcPct val="0"/>
        </a:spcAft>
        <a:defRPr sz="3600">
          <a:solidFill>
            <a:schemeClr val="tx2"/>
          </a:solidFill>
          <a:latin typeface="Arial" charset="0"/>
        </a:defRPr>
      </a:lvl5pPr>
      <a:lvl6pPr marL="457200" algn="l" rtl="0" eaLnBrk="1" fontAlgn="base" hangingPunct="1">
        <a:spcBef>
          <a:spcPct val="0"/>
        </a:spcBef>
        <a:spcAft>
          <a:spcPct val="0"/>
        </a:spcAft>
        <a:defRPr sz="3600">
          <a:solidFill>
            <a:schemeClr val="tx2"/>
          </a:solidFill>
          <a:latin typeface="Arial" charset="0"/>
        </a:defRPr>
      </a:lvl6pPr>
      <a:lvl7pPr marL="914400" algn="l" rtl="0" eaLnBrk="1" fontAlgn="base" hangingPunct="1">
        <a:spcBef>
          <a:spcPct val="0"/>
        </a:spcBef>
        <a:spcAft>
          <a:spcPct val="0"/>
        </a:spcAft>
        <a:defRPr sz="3600">
          <a:solidFill>
            <a:schemeClr val="tx2"/>
          </a:solidFill>
          <a:latin typeface="Arial" charset="0"/>
        </a:defRPr>
      </a:lvl7pPr>
      <a:lvl8pPr marL="1371600" algn="l" rtl="0" eaLnBrk="1" fontAlgn="base" hangingPunct="1">
        <a:spcBef>
          <a:spcPct val="0"/>
        </a:spcBef>
        <a:spcAft>
          <a:spcPct val="0"/>
        </a:spcAft>
        <a:defRPr sz="3600">
          <a:solidFill>
            <a:schemeClr val="tx2"/>
          </a:solidFill>
          <a:latin typeface="Arial" charset="0"/>
        </a:defRPr>
      </a:lvl8pPr>
      <a:lvl9pPr marL="1828800" algn="l" rtl="0" eaLnBrk="1" fontAlgn="base" hangingPunct="1">
        <a:spcBef>
          <a:spcPct val="0"/>
        </a:spcBef>
        <a:spcAft>
          <a:spcPct val="0"/>
        </a:spcAft>
        <a:defRPr sz="3600">
          <a:solidFill>
            <a:schemeClr val="tx2"/>
          </a:solidFill>
          <a:latin typeface="Arial" charset="0"/>
        </a:defRPr>
      </a:lvl9pPr>
    </p:titleStyle>
    <p:bodyStyle>
      <a:lvl1pPr marL="342900" indent="-342900" algn="l" rtl="0" eaLnBrk="1" fontAlgn="base" hangingPunct="1">
        <a:spcBef>
          <a:spcPct val="20000"/>
        </a:spcBef>
        <a:spcAft>
          <a:spcPct val="0"/>
        </a:spcAft>
        <a:buClr>
          <a:schemeClr val="hlink"/>
        </a:buClr>
        <a:buFont typeface="Wingdings" pitchFamily="2" charset="2"/>
        <a:buChar char="v"/>
        <a:defRPr sz="2800">
          <a:solidFill>
            <a:schemeClr val="accent1"/>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1" fontAlgn="base" hangingPunct="1">
        <a:spcBef>
          <a:spcPct val="20000"/>
        </a:spcBef>
        <a:spcAft>
          <a:spcPct val="0"/>
        </a:spcAft>
        <a:buClr>
          <a:schemeClr val="tx1"/>
        </a:buClr>
        <a:buChar char="•"/>
        <a:defRPr sz="2400">
          <a:solidFill>
            <a:schemeClr val="tx1"/>
          </a:solidFill>
          <a:latin typeface="+mj-lt"/>
        </a:defRPr>
      </a:lvl3pPr>
      <a:lvl4pPr marL="1600200" indent="-228600" algn="l" rtl="0" eaLnBrk="1" fontAlgn="base" hangingPunct="1">
        <a:spcBef>
          <a:spcPct val="20000"/>
        </a:spcBef>
        <a:spcAft>
          <a:spcPct val="0"/>
        </a:spcAft>
        <a:buChar char="–"/>
        <a:defRPr sz="2000">
          <a:solidFill>
            <a:schemeClr val="tx1"/>
          </a:solidFill>
          <a:latin typeface="+mj-lt"/>
        </a:defRPr>
      </a:lvl4pPr>
      <a:lvl5pPr marL="2057400" indent="-228600" algn="l" rtl="0" eaLnBrk="1" fontAlgn="base" hangingPunct="1">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7.wmf"/><Relationship Id="rId4" Type="http://schemas.openxmlformats.org/officeDocument/2006/relationships/oleObject" Target="../embeddings/oleObject4.bin"/></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9.emf"/><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2699792" y="332656"/>
            <a:ext cx="6307832" cy="2520280"/>
          </a:xfrm>
          <a:solidFill>
            <a:schemeClr val="tx1">
              <a:lumMod val="60000"/>
              <a:lumOff val="40000"/>
              <a:alpha val="48000"/>
            </a:schemeClr>
          </a:solidFill>
        </p:spPr>
        <p:txBody>
          <a:bodyPr/>
          <a:lstStyle/>
          <a:p>
            <a:r>
              <a:rPr lang="tr-TR" b="1" i="0" dirty="0" smtClean="0">
                <a:latin typeface="Calibri" pitchFamily="34" charset="0"/>
                <a:cs typeface="Calibri" pitchFamily="34" charset="0"/>
              </a:rPr>
              <a:t>Yapay Sinir Ağları Kullanılarak Altın (Ons) Fiyat Tahmini</a:t>
            </a:r>
            <a:endParaRPr lang="tr-TR" i="0" dirty="0">
              <a:latin typeface="Calibri" pitchFamily="34" charset="0"/>
              <a:cs typeface="Calibri" pitchFamily="34" charset="0"/>
            </a:endParaRPr>
          </a:p>
        </p:txBody>
      </p:sp>
      <p:sp>
        <p:nvSpPr>
          <p:cNvPr id="5" name="Subtitle 4"/>
          <p:cNvSpPr>
            <a:spLocks noGrp="1"/>
          </p:cNvSpPr>
          <p:nvPr>
            <p:ph type="subTitle" idx="1"/>
          </p:nvPr>
        </p:nvSpPr>
        <p:spPr>
          <a:xfrm>
            <a:off x="0" y="2924944"/>
            <a:ext cx="6696744" cy="3528392"/>
          </a:xfrm>
        </p:spPr>
        <p:txBody>
          <a:bodyPr/>
          <a:lstStyle/>
          <a:p>
            <a:pPr algn="l"/>
            <a:endParaRPr lang="tr-TR" sz="2400" dirty="0" smtClean="0">
              <a:solidFill>
                <a:srgbClr val="002060"/>
              </a:solidFill>
            </a:endParaRPr>
          </a:p>
          <a:p>
            <a:pPr algn="l"/>
            <a:endParaRPr lang="tr-TR" sz="2400" dirty="0">
              <a:solidFill>
                <a:srgbClr val="002060"/>
              </a:solidFill>
            </a:endParaRPr>
          </a:p>
          <a:p>
            <a:pPr algn="l"/>
            <a:r>
              <a:rPr lang="tr-TR" sz="3000" dirty="0" smtClean="0">
                <a:solidFill>
                  <a:srgbClr val="002060"/>
                </a:solidFill>
                <a:latin typeface="Calibri" pitchFamily="34" charset="0"/>
                <a:cs typeface="Calibri" pitchFamily="34" charset="0"/>
              </a:rPr>
              <a:t>Metin USLU</a:t>
            </a:r>
          </a:p>
          <a:p>
            <a:pPr algn="l"/>
            <a:r>
              <a:rPr lang="tr-TR" sz="3000" dirty="0" smtClean="0">
                <a:solidFill>
                  <a:srgbClr val="002060"/>
                </a:solidFill>
                <a:latin typeface="Calibri" pitchFamily="34" charset="0"/>
                <a:cs typeface="Calibri" pitchFamily="34" charset="0"/>
              </a:rPr>
              <a:t>Hacettepe Üniversitesi</a:t>
            </a:r>
          </a:p>
          <a:p>
            <a:pPr algn="l"/>
            <a:r>
              <a:rPr lang="tr-TR" sz="3000" dirty="0" smtClean="0">
                <a:solidFill>
                  <a:srgbClr val="002060"/>
                </a:solidFill>
                <a:latin typeface="Calibri" pitchFamily="34" charset="0"/>
                <a:cs typeface="Calibri" pitchFamily="34" charset="0"/>
              </a:rPr>
              <a:t>uslumetin@gmail.com</a:t>
            </a:r>
          </a:p>
        </p:txBody>
      </p:sp>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0"/>
            <a:ext cx="1847850" cy="299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7" presetClass="entr" presetSubtype="4" fill="hold" grpId="0" nodeType="with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0" fill="hold"/>
                                        <p:tgtEl>
                                          <p:spTgt spid="2050"/>
                                        </p:tgtEl>
                                        <p:attrNameLst>
                                          <p:attrName>ppt_x</p:attrName>
                                        </p:attrNameLst>
                                      </p:cBhvr>
                                      <p:tavLst>
                                        <p:tav tm="0">
                                          <p:val>
                                            <p:strVal val="#ppt_x"/>
                                          </p:val>
                                        </p:tav>
                                        <p:tav tm="100000">
                                          <p:val>
                                            <p:strVal val="#ppt_x"/>
                                          </p:val>
                                        </p:tav>
                                      </p:tavLst>
                                    </p:anim>
                                    <p:anim calcmode="lin" valueType="num">
                                      <p:cBhvr additive="base">
                                        <p:cTn id="8" dur="5000" fill="hold"/>
                                        <p:tgtEl>
                                          <p:spTgt spid="2050"/>
                                        </p:tgtEl>
                                        <p:attrNameLst>
                                          <p:attrName>ppt_y</p:attrName>
                                        </p:attrNameLst>
                                      </p:cBhvr>
                                      <p:tavLst>
                                        <p:tav tm="0">
                                          <p:val>
                                            <p:strVal val="1+#ppt_h/2"/>
                                          </p:val>
                                        </p:tav>
                                        <p:tav tm="100000">
                                          <p:val>
                                            <p:strVal val="#ppt_y"/>
                                          </p:val>
                                        </p:tav>
                                      </p:tavLst>
                                    </p:anim>
                                  </p:childTnLst>
                                </p:cTn>
                              </p:par>
                            </p:childTnLst>
                          </p:cTn>
                        </p:par>
                        <p:par>
                          <p:cTn id="9" fill="hold">
                            <p:stCondLst>
                              <p:cond delay="5000"/>
                            </p:stCondLst>
                            <p:childTnLst>
                              <p:par>
                                <p:cTn id="10" presetID="42" presetClass="entr" presetSubtype="0" fill="hold" nodeType="afterEffect">
                                  <p:stCondLst>
                                    <p:cond delay="0"/>
                                  </p:stCondLst>
                                  <p:childTnLst>
                                    <p:set>
                                      <p:cBhvr>
                                        <p:cTn id="11" dur="1" fill="hold">
                                          <p:stCondLst>
                                            <p:cond delay="0"/>
                                          </p:stCondLst>
                                        </p:cTn>
                                        <p:tgtEl>
                                          <p:spTgt spid="5">
                                            <p:txEl>
                                              <p:pRg st="2" end="2"/>
                                            </p:txEl>
                                          </p:spTgt>
                                        </p:tgtEl>
                                        <p:attrNameLst>
                                          <p:attrName>style.visibility</p:attrName>
                                        </p:attrNameLst>
                                      </p:cBhvr>
                                      <p:to>
                                        <p:strVal val="visible"/>
                                      </p:to>
                                    </p:set>
                                    <p:animEffect transition="in" filter="fade">
                                      <p:cBhvr>
                                        <p:cTn id="12" dur="1000"/>
                                        <p:tgtEl>
                                          <p:spTgt spid="5">
                                            <p:txEl>
                                              <p:pRg st="2" end="2"/>
                                            </p:txEl>
                                          </p:spTgt>
                                        </p:tgtEl>
                                      </p:cBhvr>
                                    </p:animEffect>
                                    <p:anim calcmode="lin" valueType="num">
                                      <p:cBhvr>
                                        <p:cTn id="13" dur="1000" fill="hold"/>
                                        <p:tgtEl>
                                          <p:spTgt spid="5">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5">
                                            <p:txEl>
                                              <p:pRg st="2" end="2"/>
                                            </p:txEl>
                                          </p:spTgt>
                                        </p:tgtEl>
                                        <p:attrNameLst>
                                          <p:attrName>ppt_y</p:attrName>
                                        </p:attrNameLst>
                                      </p:cBhvr>
                                      <p:tavLst>
                                        <p:tav tm="0">
                                          <p:val>
                                            <p:strVal val="#ppt_y+.1"/>
                                          </p:val>
                                        </p:tav>
                                        <p:tav tm="100000">
                                          <p:val>
                                            <p:strVal val="#ppt_y"/>
                                          </p:val>
                                        </p:tav>
                                      </p:tavLst>
                                    </p:anim>
                                  </p:childTnLst>
                                </p:cTn>
                              </p:par>
                            </p:childTnLst>
                          </p:cTn>
                        </p:par>
                        <p:par>
                          <p:cTn id="15" fill="hold">
                            <p:stCondLst>
                              <p:cond delay="6000"/>
                            </p:stCondLst>
                            <p:childTnLst>
                              <p:par>
                                <p:cTn id="16" presetID="42" presetClass="entr" presetSubtype="0" fill="hold" nodeType="afterEffect">
                                  <p:stCondLst>
                                    <p:cond delay="0"/>
                                  </p:stCondLst>
                                  <p:childTnLst>
                                    <p:set>
                                      <p:cBhvr>
                                        <p:cTn id="17" dur="1" fill="hold">
                                          <p:stCondLst>
                                            <p:cond delay="0"/>
                                          </p:stCondLst>
                                        </p:cTn>
                                        <p:tgtEl>
                                          <p:spTgt spid="5">
                                            <p:txEl>
                                              <p:pRg st="3" end="3"/>
                                            </p:txEl>
                                          </p:spTgt>
                                        </p:tgtEl>
                                        <p:attrNameLst>
                                          <p:attrName>style.visibility</p:attrName>
                                        </p:attrNameLst>
                                      </p:cBhvr>
                                      <p:to>
                                        <p:strVal val="visible"/>
                                      </p:to>
                                    </p:set>
                                    <p:animEffect transition="in" filter="fade">
                                      <p:cBhvr>
                                        <p:cTn id="18" dur="1000"/>
                                        <p:tgtEl>
                                          <p:spTgt spid="5">
                                            <p:txEl>
                                              <p:pRg st="3" end="3"/>
                                            </p:txEl>
                                          </p:spTgt>
                                        </p:tgtEl>
                                      </p:cBhvr>
                                    </p:animEffect>
                                    <p:anim calcmode="lin" valueType="num">
                                      <p:cBhvr>
                                        <p:cTn id="19" dur="1000" fill="hold"/>
                                        <p:tgtEl>
                                          <p:spTgt spid="5">
                                            <p:txEl>
                                              <p:pRg st="3" end="3"/>
                                            </p:txEl>
                                          </p:spTgt>
                                        </p:tgtEl>
                                        <p:attrNameLst>
                                          <p:attrName>ppt_x</p:attrName>
                                        </p:attrNameLst>
                                      </p:cBhvr>
                                      <p:tavLst>
                                        <p:tav tm="0">
                                          <p:val>
                                            <p:strVal val="#ppt_x"/>
                                          </p:val>
                                        </p:tav>
                                        <p:tav tm="100000">
                                          <p:val>
                                            <p:strVal val="#ppt_x"/>
                                          </p:val>
                                        </p:tav>
                                      </p:tavLst>
                                    </p:anim>
                                    <p:anim calcmode="lin" valueType="num">
                                      <p:cBhvr>
                                        <p:cTn id="20" dur="1000" fill="hold"/>
                                        <p:tgtEl>
                                          <p:spTgt spid="5">
                                            <p:txEl>
                                              <p:pRg st="3" end="3"/>
                                            </p:txEl>
                                          </p:spTgt>
                                        </p:tgtEl>
                                        <p:attrNameLst>
                                          <p:attrName>ppt_y</p:attrName>
                                        </p:attrNameLst>
                                      </p:cBhvr>
                                      <p:tavLst>
                                        <p:tav tm="0">
                                          <p:val>
                                            <p:strVal val="#ppt_y+.1"/>
                                          </p:val>
                                        </p:tav>
                                        <p:tav tm="100000">
                                          <p:val>
                                            <p:strVal val="#ppt_y"/>
                                          </p:val>
                                        </p:tav>
                                      </p:tavLst>
                                    </p:anim>
                                  </p:childTnLst>
                                </p:cTn>
                              </p:par>
                            </p:childTnLst>
                          </p:cTn>
                        </p:par>
                        <p:par>
                          <p:cTn id="21" fill="hold">
                            <p:stCondLst>
                              <p:cond delay="7000"/>
                            </p:stCondLst>
                            <p:childTnLst>
                              <p:par>
                                <p:cTn id="22" presetID="42" presetClass="entr" presetSubtype="0" fill="hold" nodeType="afterEffect">
                                  <p:stCondLst>
                                    <p:cond delay="0"/>
                                  </p:stCondLst>
                                  <p:childTnLst>
                                    <p:set>
                                      <p:cBhvr>
                                        <p:cTn id="23" dur="1" fill="hold">
                                          <p:stCondLst>
                                            <p:cond delay="0"/>
                                          </p:stCondLst>
                                        </p:cTn>
                                        <p:tgtEl>
                                          <p:spTgt spid="5">
                                            <p:txEl>
                                              <p:pRg st="4" end="4"/>
                                            </p:txEl>
                                          </p:spTgt>
                                        </p:tgtEl>
                                        <p:attrNameLst>
                                          <p:attrName>style.visibility</p:attrName>
                                        </p:attrNameLst>
                                      </p:cBhvr>
                                      <p:to>
                                        <p:strVal val="visible"/>
                                      </p:to>
                                    </p:set>
                                    <p:animEffect transition="in" filter="fade">
                                      <p:cBhvr>
                                        <p:cTn id="24" dur="1000"/>
                                        <p:tgtEl>
                                          <p:spTgt spid="5">
                                            <p:txEl>
                                              <p:pRg st="4" end="4"/>
                                            </p:txEl>
                                          </p:spTgt>
                                        </p:tgtEl>
                                      </p:cBhvr>
                                    </p:animEffect>
                                    <p:anim calcmode="lin" valueType="num">
                                      <p:cBhvr>
                                        <p:cTn id="25" dur="1000" fill="hold"/>
                                        <p:tgtEl>
                                          <p:spTgt spid="5">
                                            <p:txEl>
                                              <p:pRg st="4" end="4"/>
                                            </p:txEl>
                                          </p:spTgt>
                                        </p:tgtEl>
                                        <p:attrNameLst>
                                          <p:attrName>ppt_x</p:attrName>
                                        </p:attrNameLst>
                                      </p:cBhvr>
                                      <p:tavLst>
                                        <p:tav tm="0">
                                          <p:val>
                                            <p:strVal val="#ppt_x"/>
                                          </p:val>
                                        </p:tav>
                                        <p:tav tm="100000">
                                          <p:val>
                                            <p:strVal val="#ppt_x"/>
                                          </p:val>
                                        </p:tav>
                                      </p:tavLst>
                                    </p:anim>
                                    <p:anim calcmode="lin" valueType="num">
                                      <p:cBhvr>
                                        <p:cTn id="26" dur="1000" fill="hold"/>
                                        <p:tgtEl>
                                          <p:spTgt spid="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0"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tr-TR" dirty="0" smtClean="0">
                <a:latin typeface="Calibri" pitchFamily="34" charset="0"/>
                <a:cs typeface="Calibri" pitchFamily="34" charset="0"/>
              </a:rPr>
              <a:t>Öğrenme Algoritması</a:t>
            </a:r>
            <a:endParaRPr lang="en-US" dirty="0">
              <a:latin typeface="Calibri" pitchFamily="34" charset="0"/>
              <a:cs typeface="Calibri" pitchFamily="34" charset="0"/>
            </a:endParaRPr>
          </a:p>
        </p:txBody>
      </p:sp>
      <p:sp>
        <p:nvSpPr>
          <p:cNvPr id="70659" name="Rectangle 3"/>
          <p:cNvSpPr>
            <a:spLocks noGrp="1" noChangeArrowheads="1"/>
          </p:cNvSpPr>
          <p:nvPr>
            <p:ph type="body" idx="1"/>
          </p:nvPr>
        </p:nvSpPr>
        <p:spPr>
          <a:xfrm>
            <a:off x="323528" y="1988840"/>
            <a:ext cx="7992888" cy="4032448"/>
          </a:xfrm>
        </p:spPr>
        <p:txBody>
          <a:bodyPr/>
          <a:lstStyle/>
          <a:p>
            <a:r>
              <a:rPr lang="tr-TR" sz="2400" dirty="0">
                <a:latin typeface="Times New Roman" pitchFamily="18" charset="0"/>
                <a:cs typeface="Times New Roman" pitchFamily="18" charset="0"/>
              </a:rPr>
              <a:t>Bir bilgi kaynağından öğrenebilme yeteneği YSA’nın en önemli özelliklerinden biridir.</a:t>
            </a:r>
          </a:p>
          <a:p>
            <a:pPr marL="0" indent="0">
              <a:buNone/>
            </a:pPr>
            <a:endParaRPr lang="tr-TR" sz="2400" dirty="0">
              <a:latin typeface="Times New Roman" pitchFamily="18" charset="0"/>
              <a:cs typeface="Times New Roman" pitchFamily="18" charset="0"/>
            </a:endParaRPr>
          </a:p>
          <a:p>
            <a:r>
              <a:rPr lang="tr-TR" sz="2400" dirty="0" err="1" smtClean="0">
                <a:latin typeface="Times New Roman" pitchFamily="18" charset="0"/>
                <a:cs typeface="Times New Roman" pitchFamily="18" charset="0"/>
              </a:rPr>
              <a:t>YSA’da</a:t>
            </a:r>
            <a:r>
              <a:rPr lang="tr-TR" sz="2400" dirty="0" smtClean="0">
                <a:latin typeface="Times New Roman" pitchFamily="18" charset="0"/>
                <a:cs typeface="Times New Roman" pitchFamily="18" charset="0"/>
              </a:rPr>
              <a:t> bilgi ağdaki nöronların bağlantılarının ağırlıklarında tutulur.</a:t>
            </a:r>
            <a:endParaRPr lang="tr-TR" sz="2400" dirty="0">
              <a:latin typeface="Times New Roman" pitchFamily="18" charset="0"/>
              <a:cs typeface="Times New Roman" pitchFamily="18" charset="0"/>
            </a:endParaRPr>
          </a:p>
          <a:p>
            <a:pPr marL="0" indent="0">
              <a:buNone/>
            </a:pPr>
            <a:endParaRPr lang="tr-TR" sz="2400" dirty="0">
              <a:latin typeface="Times New Roman" pitchFamily="18" charset="0"/>
              <a:cs typeface="Times New Roman" pitchFamily="18" charset="0"/>
            </a:endParaRPr>
          </a:p>
          <a:p>
            <a:r>
              <a:rPr lang="tr-TR" sz="2400" dirty="0" smtClean="0">
                <a:latin typeface="Times New Roman" pitchFamily="18" charset="0"/>
                <a:cs typeface="Times New Roman" pitchFamily="18" charset="0"/>
              </a:rPr>
              <a:t>Literatürde en çok kullanılan öğrenme algoritmalarından biri de </a:t>
            </a:r>
            <a:r>
              <a:rPr lang="tr-TR" sz="2400" dirty="0" err="1" smtClean="0">
                <a:latin typeface="Times New Roman" pitchFamily="18" charset="0"/>
                <a:cs typeface="Times New Roman" pitchFamily="18" charset="0"/>
              </a:rPr>
              <a:t>Levenberg-Marquardt</a:t>
            </a:r>
            <a:r>
              <a:rPr lang="tr-TR" sz="2400" dirty="0" smtClean="0">
                <a:latin typeface="Times New Roman" pitchFamily="18" charset="0"/>
                <a:cs typeface="Times New Roman" pitchFamily="18" charset="0"/>
              </a:rPr>
              <a:t> öğrenme algoritmasıdır.</a:t>
            </a:r>
            <a:endParaRPr lang="tr-TR" sz="2400" dirty="0">
              <a:latin typeface="Times New Roman" pitchFamily="18" charset="0"/>
              <a:cs typeface="Times New Roman" pitchFamily="18" charset="0"/>
            </a:endParaRPr>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Tree>
  </p:cSld>
  <p:clrMapOvr>
    <a:masterClrMapping/>
  </p:clrMapOvr>
  <p:transition spd="slow">
    <p:push dir="u"/>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tr-TR" dirty="0" smtClean="0">
                <a:latin typeface="Calibri" pitchFamily="34" charset="0"/>
                <a:cs typeface="Calibri" pitchFamily="34" charset="0"/>
              </a:rPr>
              <a:t>Aktivasyon Fonksiyonu</a:t>
            </a:r>
            <a:endParaRPr lang="en-US" dirty="0">
              <a:latin typeface="Calibri" pitchFamily="34" charset="0"/>
              <a:cs typeface="Calibri" pitchFamily="34" charset="0"/>
            </a:endParaRPr>
          </a:p>
        </p:txBody>
      </p:sp>
      <p:sp>
        <p:nvSpPr>
          <p:cNvPr id="70659" name="Rectangle 3"/>
          <p:cNvSpPr>
            <a:spLocks noGrp="1" noChangeArrowheads="1"/>
          </p:cNvSpPr>
          <p:nvPr>
            <p:ph type="body" idx="1"/>
          </p:nvPr>
        </p:nvSpPr>
        <p:spPr>
          <a:xfrm>
            <a:off x="323528" y="1628800"/>
            <a:ext cx="8336409" cy="4464496"/>
          </a:xfrm>
        </p:spPr>
        <p:txBody>
          <a:bodyPr/>
          <a:lstStyle/>
          <a:p>
            <a:pPr>
              <a:lnSpc>
                <a:spcPct val="80000"/>
              </a:lnSpc>
              <a:buNone/>
            </a:pPr>
            <a:r>
              <a:rPr lang="tr-TR" sz="2400" dirty="0" smtClean="0">
                <a:latin typeface="Times New Roman" pitchFamily="18" charset="0"/>
                <a:cs typeface="Times New Roman" pitchFamily="18" charset="0"/>
              </a:rPr>
              <a:t>Aktivasyon fonksiyonu girdi ve çıktı nöronları arasındaki eğrisel eşleşmeyi sağlar.</a:t>
            </a:r>
          </a:p>
          <a:p>
            <a:pPr>
              <a:lnSpc>
                <a:spcPct val="80000"/>
              </a:lnSpc>
              <a:buNone/>
            </a:pPr>
            <a:endParaRPr lang="tr-TR" sz="2400" dirty="0" smtClean="0">
              <a:latin typeface="Times New Roman"/>
              <a:ea typeface="Times New Roman"/>
            </a:endParaRPr>
          </a:p>
          <a:p>
            <a:pPr>
              <a:lnSpc>
                <a:spcPct val="80000"/>
              </a:lnSpc>
              <a:buNone/>
            </a:pPr>
            <a:r>
              <a:rPr lang="tr-TR" sz="2400" dirty="0" smtClean="0">
                <a:latin typeface="Times New Roman"/>
                <a:ea typeface="Times New Roman"/>
              </a:rPr>
              <a:t>Aktivasyon fonksiyonunun doğru seçilmesi ağın performansını önemli derecede etkiler. Aktivasyon fonksiyonu genelde tek kutuplu (0 1), çift kutuplu (-1 +1)</a:t>
            </a:r>
            <a:r>
              <a:rPr lang="en-US" sz="2400" dirty="0" smtClean="0">
                <a:latin typeface="Times New Roman"/>
                <a:ea typeface="Times New Roman"/>
              </a:rPr>
              <a:t> </a:t>
            </a:r>
            <a:r>
              <a:rPr lang="tr-TR" sz="2400" dirty="0" smtClean="0">
                <a:latin typeface="Times New Roman"/>
                <a:ea typeface="Times New Roman"/>
              </a:rPr>
              <a:t>ve doğrusal olarak seçilebilir.</a:t>
            </a:r>
          </a:p>
          <a:p>
            <a:pPr>
              <a:lnSpc>
                <a:spcPct val="80000"/>
              </a:lnSpc>
              <a:buNone/>
            </a:pPr>
            <a:endParaRPr lang="tr-TR" sz="2400" dirty="0" smtClean="0">
              <a:latin typeface="Times New Roman"/>
            </a:endParaRPr>
          </a:p>
          <a:p>
            <a:pPr>
              <a:lnSpc>
                <a:spcPct val="80000"/>
              </a:lnSpc>
              <a:buNone/>
            </a:pPr>
            <a:r>
              <a:rPr lang="tr-TR" sz="2400" dirty="0" smtClean="0">
                <a:latin typeface="Times New Roman"/>
                <a:ea typeface="Times New Roman"/>
              </a:rPr>
              <a:t>Bazı aktivasyon fonksiyonları; doğrusal, </a:t>
            </a:r>
            <a:r>
              <a:rPr lang="tr-TR" sz="2400" dirty="0" err="1">
                <a:latin typeface="Times New Roman"/>
                <a:ea typeface="Times New Roman"/>
              </a:rPr>
              <a:t>a</a:t>
            </a:r>
            <a:r>
              <a:rPr lang="tr-TR" sz="2400" dirty="0" err="1" smtClean="0">
                <a:latin typeface="Times New Roman"/>
                <a:ea typeface="Times New Roman"/>
              </a:rPr>
              <a:t>dımsal</a:t>
            </a:r>
            <a:r>
              <a:rPr lang="tr-TR" sz="2400" dirty="0" smtClean="0">
                <a:latin typeface="Times New Roman"/>
                <a:ea typeface="Times New Roman"/>
              </a:rPr>
              <a:t>, lojistik, </a:t>
            </a:r>
            <a:r>
              <a:rPr lang="tr-TR" sz="2400" dirty="0" err="1" smtClean="0">
                <a:latin typeface="Times New Roman"/>
                <a:ea typeface="Times New Roman"/>
              </a:rPr>
              <a:t>radyal</a:t>
            </a:r>
            <a:r>
              <a:rPr lang="tr-TR" sz="2400" dirty="0" smtClean="0">
                <a:latin typeface="Times New Roman"/>
                <a:ea typeface="Times New Roman"/>
              </a:rPr>
              <a:t>, tanjant </a:t>
            </a:r>
            <a:r>
              <a:rPr lang="tr-TR" sz="2400" dirty="0">
                <a:latin typeface="Times New Roman"/>
                <a:ea typeface="Times New Roman"/>
              </a:rPr>
              <a:t>h</a:t>
            </a:r>
            <a:r>
              <a:rPr lang="tr-TR" sz="2400" dirty="0" smtClean="0">
                <a:latin typeface="Times New Roman"/>
                <a:ea typeface="Times New Roman"/>
              </a:rPr>
              <a:t>iperbolik, sinüs, kosinüs. (</a:t>
            </a:r>
            <a:r>
              <a:rPr lang="tr-TR" sz="2400" dirty="0" err="1" smtClean="0">
                <a:latin typeface="Times New Roman"/>
                <a:ea typeface="Times New Roman"/>
              </a:rPr>
              <a:t>Egrioglu</a:t>
            </a:r>
            <a:r>
              <a:rPr lang="tr-TR" sz="2400" dirty="0" smtClean="0">
                <a:latin typeface="Times New Roman"/>
                <a:ea typeface="Times New Roman"/>
              </a:rPr>
              <a:t>, </a:t>
            </a:r>
            <a:r>
              <a:rPr lang="tr-TR" sz="2400" dirty="0" err="1" smtClean="0">
                <a:latin typeface="Times New Roman"/>
                <a:ea typeface="Times New Roman"/>
              </a:rPr>
              <a:t>Aladag</a:t>
            </a:r>
            <a:r>
              <a:rPr lang="tr-TR" sz="2400" dirty="0" smtClean="0">
                <a:latin typeface="Times New Roman"/>
                <a:ea typeface="Times New Roman"/>
              </a:rPr>
              <a:t> &amp; </a:t>
            </a:r>
            <a:r>
              <a:rPr lang="tr-TR" sz="2400" dirty="0" err="1" smtClean="0">
                <a:latin typeface="Times New Roman"/>
                <a:ea typeface="Times New Roman"/>
              </a:rPr>
              <a:t>Gunay</a:t>
            </a:r>
            <a:r>
              <a:rPr lang="tr-TR" sz="2400" dirty="0" smtClean="0">
                <a:latin typeface="Times New Roman"/>
                <a:ea typeface="Times New Roman"/>
              </a:rPr>
              <a:t>, 2008)</a:t>
            </a:r>
            <a:endParaRPr lang="en-US" sz="2400" dirty="0"/>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Tree>
  </p:cSld>
  <p:clrMapOvr>
    <a:masterClrMapping/>
  </p:clrMapOvr>
  <p:transition spd="slow">
    <p:push dir="u"/>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tr-TR" dirty="0" smtClean="0">
                <a:latin typeface="Calibri" pitchFamily="34" charset="0"/>
                <a:cs typeface="Calibri" pitchFamily="34" charset="0"/>
              </a:rPr>
              <a:t>Uygulama</a:t>
            </a:r>
            <a:endParaRPr lang="en-US" dirty="0">
              <a:latin typeface="Calibri" pitchFamily="34" charset="0"/>
              <a:cs typeface="Calibri" pitchFamily="34" charset="0"/>
            </a:endParaRPr>
          </a:p>
        </p:txBody>
      </p:sp>
      <p:sp>
        <p:nvSpPr>
          <p:cNvPr id="70659" name="Rectangle 3"/>
          <p:cNvSpPr>
            <a:spLocks noGrp="1" noChangeArrowheads="1"/>
          </p:cNvSpPr>
          <p:nvPr>
            <p:ph type="body" idx="1"/>
          </p:nvPr>
        </p:nvSpPr>
        <p:spPr>
          <a:xfrm>
            <a:off x="107504" y="1556792"/>
            <a:ext cx="8336409" cy="4618583"/>
          </a:xfrm>
        </p:spPr>
        <p:txBody>
          <a:bodyPr/>
          <a:lstStyle/>
          <a:p>
            <a:r>
              <a:rPr lang="tr-TR" sz="2400" dirty="0" smtClean="0">
                <a:latin typeface="Times New Roman" pitchFamily="18" charset="0"/>
                <a:cs typeface="Times New Roman" pitchFamily="18" charset="0"/>
              </a:rPr>
              <a:t>Uygulamada Altın (Ons) Fiyatları ele alınmıştır.</a:t>
            </a:r>
          </a:p>
          <a:p>
            <a:r>
              <a:rPr lang="tr-TR" sz="2400" dirty="0" smtClean="0">
                <a:latin typeface="Times New Roman" pitchFamily="18" charset="0"/>
                <a:cs typeface="Times New Roman" pitchFamily="18" charset="0"/>
              </a:rPr>
              <a:t>Altın (ons) fiyatları Ocak 2012 yılı ile Ağustos 2012 tarihleri arasındaki günlük kapanış değerleri içeren 156 gözlemden oluşmaktadır. </a:t>
            </a:r>
          </a:p>
          <a:p>
            <a:r>
              <a:rPr lang="tr-TR" sz="2400" dirty="0" smtClean="0">
                <a:latin typeface="Times New Roman" pitchFamily="18" charset="0"/>
                <a:cs typeface="Times New Roman" pitchFamily="18" charset="0"/>
              </a:rPr>
              <a:t>Bu seri için ilk 140 gözlem (2 Ocak 2012 – 17 Temmuz 2012) belirlenen eğitim algoritması ile ağ eğitilmiş, sonraki 16 gözlem (18 Temmuz 2012 – 08 Ağustos 2012) ise tahmin edilerek gerçek değerler ile karşılaştırılarak modelin performansı ölçülmüştür.</a:t>
            </a:r>
          </a:p>
          <a:p>
            <a:r>
              <a:rPr lang="tr-TR" sz="2400" dirty="0" smtClean="0">
                <a:latin typeface="Times New Roman" pitchFamily="18" charset="0"/>
                <a:cs typeface="Times New Roman" pitchFamily="18" charset="0"/>
              </a:rPr>
              <a:t>Altın (Ons) Fiyat verileri Türkiye Cumhuriyeti Merkez Bankasından alınmıştır.</a:t>
            </a:r>
            <a:endParaRPr lang="tr-TR" sz="2400" dirty="0">
              <a:latin typeface="Times New Roman" pitchFamily="18" charset="0"/>
              <a:cs typeface="Times New Roman" pitchFamily="18" charset="0"/>
            </a:endParaRPr>
          </a:p>
          <a:p>
            <a:pPr algn="just">
              <a:lnSpc>
                <a:spcPct val="80000"/>
              </a:lnSpc>
              <a:buNone/>
            </a:pPr>
            <a:endParaRPr lang="en-US" sz="2400" dirty="0">
              <a:latin typeface="Times New Roman" pitchFamily="18" charset="0"/>
              <a:cs typeface="Times New Roman" pitchFamily="18" charset="0"/>
            </a:endParaRPr>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Tree>
  </p:cSld>
  <p:clrMapOvr>
    <a:masterClrMapping/>
  </p:clrMapOvr>
  <p:transition spd="slow">
    <p:push dir="u"/>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tr-TR" sz="3200" dirty="0" smtClean="0"/>
              <a:t>Uygulama</a:t>
            </a:r>
            <a:endParaRPr lang="en-US" sz="3200" dirty="0"/>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pic>
        <p:nvPicPr>
          <p:cNvPr id="5124" name="Picture 4" descr="C:\Users\Metin USLU\Desktop\yeni\grafik\veriseti_K.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512" y="1556792"/>
            <a:ext cx="8826105" cy="44291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3"/>
          <p:cNvSpPr>
            <a:spLocks noGrp="1" noChangeArrowheads="1"/>
          </p:cNvSpPr>
          <p:nvPr>
            <p:ph type="body" idx="1"/>
          </p:nvPr>
        </p:nvSpPr>
        <p:spPr>
          <a:xfrm>
            <a:off x="251520" y="1772816"/>
            <a:ext cx="8676456" cy="4464496"/>
          </a:xfrm>
        </p:spPr>
        <p:txBody>
          <a:bodyPr/>
          <a:lstStyle/>
          <a:p>
            <a:pPr>
              <a:lnSpc>
                <a:spcPct val="80000"/>
              </a:lnSpc>
              <a:spcBef>
                <a:spcPts val="600"/>
              </a:spcBef>
              <a:spcAft>
                <a:spcPts val="600"/>
              </a:spcAft>
              <a:buClr>
                <a:srgbClr val="FFC000"/>
              </a:buClr>
              <a:buFont typeface="Wingdings" pitchFamily="2" charset="2"/>
              <a:buChar char="q"/>
            </a:pPr>
            <a:r>
              <a:rPr lang="tr-TR" sz="2400" dirty="0" smtClean="0">
                <a:latin typeface="Times New Roman" pitchFamily="18" charset="0"/>
                <a:cs typeface="Times New Roman" pitchFamily="18" charset="0"/>
              </a:rPr>
              <a:t>Veri </a:t>
            </a:r>
            <a:r>
              <a:rPr lang="tr-TR" sz="2400" dirty="0">
                <a:latin typeface="Times New Roman" pitchFamily="18" charset="0"/>
                <a:cs typeface="Times New Roman" pitchFamily="18" charset="0"/>
              </a:rPr>
              <a:t>s</a:t>
            </a:r>
            <a:r>
              <a:rPr lang="tr-TR" sz="2400" dirty="0" smtClean="0">
                <a:latin typeface="Times New Roman" pitchFamily="18" charset="0"/>
                <a:cs typeface="Times New Roman" pitchFamily="18" charset="0"/>
              </a:rPr>
              <a:t>etinin ilk 140 gözlemi eğitim, son 16 gözlemi test için kullanılmıştır.</a:t>
            </a:r>
            <a:r>
              <a:rPr lang="en-US" sz="2400" dirty="0" smtClean="0">
                <a:latin typeface="Times New Roman" pitchFamily="18" charset="0"/>
                <a:cs typeface="Times New Roman" pitchFamily="18" charset="0"/>
              </a:rPr>
              <a:t> </a:t>
            </a:r>
            <a:endParaRPr lang="tr-TR" sz="2400" dirty="0" smtClean="0">
              <a:latin typeface="Times New Roman" pitchFamily="18" charset="0"/>
              <a:cs typeface="Times New Roman" pitchFamily="18" charset="0"/>
            </a:endParaRPr>
          </a:p>
          <a:p>
            <a:pPr>
              <a:lnSpc>
                <a:spcPct val="80000"/>
              </a:lnSpc>
              <a:spcBef>
                <a:spcPts val="600"/>
              </a:spcBef>
              <a:spcAft>
                <a:spcPts val="600"/>
              </a:spcAft>
              <a:buClr>
                <a:srgbClr val="FFC000"/>
              </a:buClr>
              <a:buFont typeface="Wingdings" pitchFamily="2" charset="2"/>
              <a:buChar char="q"/>
            </a:pPr>
            <a:r>
              <a:rPr lang="tr-TR" sz="2400" dirty="0" smtClean="0">
                <a:latin typeface="Times New Roman" pitchFamily="18" charset="0"/>
                <a:cs typeface="Times New Roman" pitchFamily="18" charset="0"/>
              </a:rPr>
              <a:t>Öğrenme Algoritması: </a:t>
            </a:r>
            <a:r>
              <a:rPr lang="en-US" sz="2400" dirty="0" err="1" smtClean="0">
                <a:latin typeface="Times New Roman" pitchFamily="18" charset="0"/>
                <a:cs typeface="Times New Roman" pitchFamily="18" charset="0"/>
              </a:rPr>
              <a:t>Levenberg</a:t>
            </a:r>
            <a:r>
              <a:rPr lang="tr-TR" sz="2400" dirty="0" smtClean="0">
                <a:latin typeface="Times New Roman" pitchFamily="18" charset="0"/>
                <a:cs typeface="Times New Roman" pitchFamily="18" charset="0"/>
              </a:rPr>
              <a:t>-</a:t>
            </a:r>
            <a:r>
              <a:rPr lang="en-US" sz="2400" dirty="0" smtClean="0">
                <a:latin typeface="Times New Roman" pitchFamily="18" charset="0"/>
                <a:cs typeface="Times New Roman" pitchFamily="18" charset="0"/>
              </a:rPr>
              <a:t>Marquardt</a:t>
            </a:r>
            <a:endParaRPr lang="tr-TR" sz="2400" dirty="0" smtClean="0">
              <a:latin typeface="Times New Roman" pitchFamily="18" charset="0"/>
              <a:cs typeface="Times New Roman" pitchFamily="18" charset="0"/>
            </a:endParaRPr>
          </a:p>
          <a:p>
            <a:pPr>
              <a:lnSpc>
                <a:spcPct val="80000"/>
              </a:lnSpc>
              <a:spcBef>
                <a:spcPts val="600"/>
              </a:spcBef>
              <a:spcAft>
                <a:spcPts val="600"/>
              </a:spcAft>
              <a:buClr>
                <a:srgbClr val="FFC000"/>
              </a:buClr>
              <a:buFont typeface="Wingdings" pitchFamily="2" charset="2"/>
              <a:buChar char="q"/>
            </a:pPr>
            <a:r>
              <a:rPr lang="tr-TR" sz="2400" dirty="0" smtClean="0">
                <a:latin typeface="Times New Roman"/>
              </a:rPr>
              <a:t>Aktivasyon Fonksiyonları</a:t>
            </a:r>
            <a:r>
              <a:rPr lang="tr-TR" sz="2400" dirty="0" smtClean="0">
                <a:latin typeface="Times New Roman" pitchFamily="18" charset="0"/>
                <a:cs typeface="Times New Roman" pitchFamily="18" charset="0"/>
              </a:rPr>
              <a:t>: </a:t>
            </a:r>
            <a:r>
              <a:rPr lang="tr-TR" sz="2400" dirty="0">
                <a:latin typeface="Times New Roman" pitchFamily="18" charset="0"/>
                <a:cs typeface="Times New Roman" pitchFamily="18" charset="0"/>
              </a:rPr>
              <a:t>Tan-Sigmoid </a:t>
            </a:r>
            <a:r>
              <a:rPr lang="tr-TR" sz="2400" dirty="0" smtClean="0">
                <a:latin typeface="Times New Roman" pitchFamily="18" charset="0"/>
                <a:cs typeface="Times New Roman" pitchFamily="18" charset="0"/>
              </a:rPr>
              <a:t>ve Doğrusal fonksiyonlardır.</a:t>
            </a:r>
          </a:p>
          <a:p>
            <a:pPr algn="just">
              <a:lnSpc>
                <a:spcPct val="80000"/>
              </a:lnSpc>
              <a:spcBef>
                <a:spcPts val="600"/>
              </a:spcBef>
              <a:spcAft>
                <a:spcPts val="600"/>
              </a:spcAft>
              <a:buClr>
                <a:srgbClr val="FFC000"/>
              </a:buClr>
              <a:buFont typeface="Wingdings" pitchFamily="2" charset="2"/>
              <a:buChar char="q"/>
            </a:pPr>
            <a:r>
              <a:rPr lang="tr-TR" sz="2400" dirty="0" smtClean="0">
                <a:latin typeface="Times New Roman" pitchFamily="18" charset="0"/>
                <a:cs typeface="Times New Roman" pitchFamily="18" charset="0"/>
              </a:rPr>
              <a:t>Girdi ve gizli tabakalardaki nöron sayısı 1 ile 12 arasında değiştirilmiş olup, çıktı tabakasındaki nöron sayısı 1 olarak sabit alınarak altın (ons) fiyat serisi için 144 model denenmiştir.</a:t>
            </a:r>
          </a:p>
          <a:p>
            <a:pPr algn="just">
              <a:lnSpc>
                <a:spcPct val="80000"/>
              </a:lnSpc>
              <a:spcBef>
                <a:spcPts val="600"/>
              </a:spcBef>
              <a:spcAft>
                <a:spcPts val="600"/>
              </a:spcAft>
              <a:buClr>
                <a:srgbClr val="FFC000"/>
              </a:buClr>
              <a:buFont typeface="Wingdings" pitchFamily="2" charset="2"/>
              <a:buChar char="q"/>
            </a:pPr>
            <a:r>
              <a:rPr lang="tr-TR" sz="2400" dirty="0" smtClean="0">
                <a:latin typeface="Times New Roman"/>
                <a:ea typeface="Times New Roman"/>
              </a:rPr>
              <a:t>Tüm çalışmalar </a:t>
            </a:r>
            <a:r>
              <a:rPr lang="en-US" sz="2400" dirty="0" err="1" smtClean="0">
                <a:latin typeface="Times New Roman"/>
                <a:ea typeface="Times New Roman"/>
              </a:rPr>
              <a:t>Matlab</a:t>
            </a:r>
            <a:r>
              <a:rPr lang="en-US" sz="2400" dirty="0" smtClean="0">
                <a:latin typeface="Times New Roman"/>
                <a:ea typeface="Times New Roman"/>
              </a:rPr>
              <a:t> </a:t>
            </a:r>
            <a:r>
              <a:rPr lang="tr-TR" sz="2400" dirty="0" smtClean="0">
                <a:latin typeface="Times New Roman"/>
                <a:ea typeface="Times New Roman"/>
              </a:rPr>
              <a:t>paket programı üzerinde yapılmıştır.</a:t>
            </a:r>
            <a:endParaRPr lang="en-US" sz="2400" dirty="0">
              <a:latin typeface="Times New Roman" pitchFamily="18" charset="0"/>
              <a:cs typeface="Times New Roman" pitchFamily="18" charset="0"/>
            </a:endParaRPr>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2"/>
          <p:cNvSpPr>
            <a:spLocks noGrp="1" noChangeArrowheads="1"/>
          </p:cNvSpPr>
          <p:nvPr>
            <p:ph type="title"/>
          </p:nvPr>
        </p:nvSpPr>
        <p:spPr>
          <a:xfrm>
            <a:off x="2819400" y="327025"/>
            <a:ext cx="6096000" cy="563563"/>
          </a:xfrm>
        </p:spPr>
        <p:txBody>
          <a:bodyPr/>
          <a:lstStyle/>
          <a:p>
            <a:r>
              <a:rPr lang="tr-TR" dirty="0" smtClean="0">
                <a:latin typeface="Calibri" pitchFamily="34" charset="0"/>
                <a:cs typeface="Calibri" pitchFamily="34" charset="0"/>
              </a:rPr>
              <a:t>Uygulama</a:t>
            </a:r>
            <a:endParaRPr lang="en-US" dirty="0">
              <a:latin typeface="Calibri" pitchFamily="34" charset="0"/>
              <a:cs typeface="Calibri" pitchFamily="34" charset="0"/>
            </a:endParaRP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Tree>
  </p:cSld>
  <p:clrMapOvr>
    <a:masterClrMapping/>
  </p:clrMapOvr>
  <p:transition spd="slow">
    <p:push dir="u"/>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70659" name="Rectangle 3"/>
              <p:cNvSpPr>
                <a:spLocks noGrp="1" noChangeArrowheads="1"/>
              </p:cNvSpPr>
              <p:nvPr>
                <p:ph type="body" idx="1"/>
              </p:nvPr>
            </p:nvSpPr>
            <p:spPr>
              <a:xfrm>
                <a:off x="251520" y="1628800"/>
                <a:ext cx="8676456" cy="4464496"/>
              </a:xfrm>
            </p:spPr>
            <p:txBody>
              <a:bodyPr/>
              <a:lstStyle/>
              <a:p>
                <a:r>
                  <a:rPr lang="tr-TR" sz="2400" dirty="0" smtClean="0">
                    <a:latin typeface="Times New Roman" pitchFamily="18" charset="0"/>
                    <a:cs typeface="Times New Roman" pitchFamily="18" charset="0"/>
                  </a:rPr>
                  <a:t>Performans ölçütü olarak Hata Kareler Ortalamasının Karekökü kullanılmıştır.</a:t>
                </a:r>
              </a:p>
              <a:p>
                <a:endParaRPr lang="tr-TR" sz="2400" dirty="0">
                  <a:latin typeface="Times New Roman" pitchFamily="18" charset="0"/>
                  <a:cs typeface="Times New Roman" pitchFamily="18" charset="0"/>
                </a:endParaRPr>
              </a:p>
              <a:p>
                <a:pPr marL="0" indent="0">
                  <a:buNone/>
                </a:pPr>
                <a:endParaRPr lang="tr-TR" sz="2400" dirty="0"/>
              </a:p>
              <a:p>
                <a:endParaRPr lang="tr-TR" sz="2400" dirty="0" smtClean="0"/>
              </a:p>
              <a:p>
                <a:pPr marL="0" indent="0">
                  <a:buNone/>
                </a:pPr>
                <a:endParaRPr lang="tr-TR" sz="2400" dirty="0"/>
              </a:p>
              <a:p>
                <a:endParaRPr lang="tr-TR" sz="2400" dirty="0" smtClean="0"/>
              </a:p>
              <a:p>
                <a:endParaRPr lang="tr-TR" sz="2400" dirty="0"/>
              </a:p>
              <a:p>
                <a:r>
                  <a:rPr lang="tr-TR" sz="2400" dirty="0" smtClean="0">
                    <a:latin typeface="Times New Roman" pitchFamily="18" charset="0"/>
                    <a:cs typeface="Times New Roman" pitchFamily="18" charset="0"/>
                  </a:rPr>
                  <a:t>Burada </a:t>
                </a:r>
                <a14:m>
                  <m:oMath xmlns:m="http://schemas.openxmlformats.org/officeDocument/2006/math">
                    <m:sSub>
                      <m:sSubPr>
                        <m:ctrlPr>
                          <a:rPr lang="tr-TR" sz="2400" i="1">
                            <a:latin typeface="Cambria Math"/>
                          </a:rPr>
                        </m:ctrlPr>
                      </m:sSubPr>
                      <m:e>
                        <m:r>
                          <a:rPr lang="tr-TR" sz="2400" i="1">
                            <a:latin typeface="Cambria Math"/>
                          </a:rPr>
                          <m:t>𝑦</m:t>
                        </m:r>
                      </m:e>
                      <m:sub>
                        <m:r>
                          <a:rPr lang="tr-TR" sz="2400" i="1">
                            <a:latin typeface="Cambria Math"/>
                          </a:rPr>
                          <m:t>𝑖</m:t>
                        </m:r>
                      </m:sub>
                    </m:sSub>
                  </m:oMath>
                </a14:m>
                <a:r>
                  <a:rPr lang="tr-TR" sz="2400" dirty="0" smtClean="0">
                    <a:latin typeface="Times New Roman" pitchFamily="18" charset="0"/>
                    <a:cs typeface="Times New Roman" pitchFamily="18" charset="0"/>
                  </a:rPr>
                  <a:t> gerçek değeri, </a:t>
                </a:r>
                <a14:m>
                  <m:oMath xmlns:m="http://schemas.openxmlformats.org/officeDocument/2006/math">
                    <m:sSub>
                      <m:sSubPr>
                        <m:ctrlPr>
                          <a:rPr lang="tr-TR" sz="2400" i="1">
                            <a:latin typeface="Cambria Math"/>
                          </a:rPr>
                        </m:ctrlPr>
                      </m:sSubPr>
                      <m:e>
                        <m:acc>
                          <m:accPr>
                            <m:chr m:val="̂"/>
                            <m:ctrlPr>
                              <a:rPr lang="tr-TR" sz="2400" i="1">
                                <a:latin typeface="Cambria Math"/>
                              </a:rPr>
                            </m:ctrlPr>
                          </m:accPr>
                          <m:e>
                            <m:r>
                              <a:rPr lang="tr-TR" sz="2400" i="1">
                                <a:latin typeface="Cambria Math"/>
                              </a:rPr>
                              <m:t>𝑦</m:t>
                            </m:r>
                          </m:e>
                        </m:acc>
                      </m:e>
                      <m:sub>
                        <m:r>
                          <a:rPr lang="tr-TR" sz="2400" i="1">
                            <a:latin typeface="Cambria Math"/>
                          </a:rPr>
                          <m:t>𝑖</m:t>
                        </m:r>
                      </m:sub>
                    </m:sSub>
                  </m:oMath>
                </a14:m>
                <a:r>
                  <a:rPr lang="tr-TR" sz="2400" dirty="0" smtClean="0">
                    <a:latin typeface="Times New Roman" pitchFamily="18" charset="0"/>
                    <a:cs typeface="Times New Roman" pitchFamily="18" charset="0"/>
                  </a:rPr>
                  <a:t> değeri ise tahmin değerini, n ise gözlem değerini göstermektedir.</a:t>
                </a:r>
              </a:p>
              <a:p>
                <a:pPr marL="0" indent="0">
                  <a:buNone/>
                </a:pPr>
                <a:endParaRPr lang="tr-TR" sz="2400" dirty="0"/>
              </a:p>
              <a:p>
                <a:endParaRPr lang="tr-TR" sz="2400" dirty="0"/>
              </a:p>
              <a:p>
                <a:pPr algn="just">
                  <a:lnSpc>
                    <a:spcPct val="80000"/>
                  </a:lnSpc>
                  <a:spcBef>
                    <a:spcPts val="600"/>
                  </a:spcBef>
                  <a:spcAft>
                    <a:spcPts val="600"/>
                  </a:spcAft>
                  <a:buClr>
                    <a:srgbClr val="FFC000"/>
                  </a:buClr>
                  <a:buFont typeface="Wingdings" pitchFamily="2" charset="2"/>
                  <a:buChar char="q"/>
                </a:pPr>
                <a:endParaRPr lang="en-US" sz="2400" dirty="0">
                  <a:latin typeface="Times New Roman" pitchFamily="18" charset="0"/>
                  <a:cs typeface="Times New Roman" pitchFamily="18" charset="0"/>
                </a:endParaRPr>
              </a:p>
            </p:txBody>
          </p:sp>
        </mc:Choice>
        <mc:Fallback xmlns="">
          <p:sp>
            <p:nvSpPr>
              <p:cNvPr id="70659" name="Rectangle 3"/>
              <p:cNvSpPr>
                <a:spLocks noGrp="1" noRot="1" noChangeAspect="1" noMove="1" noResize="1" noEditPoints="1" noAdjustHandles="1" noChangeArrowheads="1" noChangeShapeType="1" noTextEdit="1"/>
              </p:cNvSpPr>
              <p:nvPr>
                <p:ph type="body" idx="1"/>
              </p:nvPr>
            </p:nvSpPr>
            <p:spPr>
              <a:xfrm>
                <a:off x="251520" y="1628800"/>
                <a:ext cx="8676456" cy="4464496"/>
              </a:xfrm>
              <a:blipFill rotWithShape="1">
                <a:blip r:embed="rId3"/>
                <a:stretch>
                  <a:fillRect l="-1053" t="-1091" b="-26467"/>
                </a:stretch>
              </a:blipFill>
            </p:spPr>
            <p:txBody>
              <a:bodyPr/>
              <a:lstStyle/>
              <a:p>
                <a:r>
                  <a:rPr lang="tr-TR">
                    <a:noFill/>
                  </a:rPr>
                  <a:t> </a:t>
                </a:r>
              </a:p>
            </p:txBody>
          </p:sp>
        </mc:Fallback>
      </mc:AlternateContent>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2"/>
          <p:cNvSpPr>
            <a:spLocks noGrp="1" noChangeArrowheads="1"/>
          </p:cNvSpPr>
          <p:nvPr>
            <p:ph type="title"/>
          </p:nvPr>
        </p:nvSpPr>
        <p:spPr>
          <a:xfrm>
            <a:off x="2819400" y="327025"/>
            <a:ext cx="6096000" cy="563563"/>
          </a:xfrm>
        </p:spPr>
        <p:txBody>
          <a:bodyPr/>
          <a:lstStyle/>
          <a:p>
            <a:r>
              <a:rPr lang="tr-TR" sz="3200" dirty="0" smtClean="0"/>
              <a:t>Uygulama</a:t>
            </a:r>
            <a:endParaRPr lang="en-US" sz="3200" dirty="0"/>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graphicFrame>
        <p:nvGraphicFramePr>
          <p:cNvPr id="2" name="Nesne 1"/>
          <p:cNvGraphicFramePr>
            <a:graphicFrameLocks noChangeAspect="1"/>
          </p:cNvGraphicFramePr>
          <p:nvPr>
            <p:extLst>
              <p:ext uri="{D42A27DB-BD31-4B8C-83A1-F6EECF244321}">
                <p14:modId xmlns:p14="http://schemas.microsoft.com/office/powerpoint/2010/main" val="3571934857"/>
              </p:ext>
            </p:extLst>
          </p:nvPr>
        </p:nvGraphicFramePr>
        <p:xfrm>
          <a:off x="881844" y="2564904"/>
          <a:ext cx="3024188" cy="1593850"/>
        </p:xfrm>
        <a:graphic>
          <a:graphicData uri="http://schemas.openxmlformats.org/presentationml/2006/ole">
            <mc:AlternateContent xmlns:mc="http://schemas.openxmlformats.org/markup-compatibility/2006">
              <mc:Choice xmlns:v="urn:schemas-microsoft-com:vml" Requires="v">
                <p:oleObj spid="_x0000_s4298" name="Equation" r:id="rId4" imgW="1650960" imgH="914400" progId="Equation.DSMT4">
                  <p:embed/>
                </p:oleObj>
              </mc:Choice>
              <mc:Fallback>
                <p:oleObj name="Equation" r:id="rId4" imgW="1650960" imgH="914400" progId="Equation.DSMT4">
                  <p:embed/>
                  <p:pic>
                    <p:nvPicPr>
                      <p:cNvPr id="0" name=""/>
                      <p:cNvPicPr/>
                      <p:nvPr/>
                    </p:nvPicPr>
                    <p:blipFill>
                      <a:blip r:embed="rId5"/>
                      <a:stretch>
                        <a:fillRect/>
                      </a:stretch>
                    </p:blipFill>
                    <p:spPr>
                      <a:xfrm>
                        <a:off x="881844" y="2564904"/>
                        <a:ext cx="3024188" cy="1593850"/>
                      </a:xfrm>
                      <a:prstGeom prst="rect">
                        <a:avLst/>
                      </a:prstGeom>
                    </p:spPr>
                  </p:pic>
                </p:oleObj>
              </mc:Fallback>
            </mc:AlternateContent>
          </a:graphicData>
        </a:graphic>
      </p:graphicFrame>
    </p:spTree>
    <p:extLst>
      <p:ext uri="{BB962C8B-B14F-4D97-AF65-F5344CB8AC3E}">
        <p14:creationId xmlns:p14="http://schemas.microsoft.com/office/powerpoint/2010/main" val="2612571991"/>
      </p:ext>
    </p:extLst>
  </p:cSld>
  <p:clrMapOvr>
    <a:masterClrMapping/>
  </p:clrMapOvr>
  <p:transition spd="slow">
    <p:push dir="u"/>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2"/>
          <p:cNvSpPr>
            <a:spLocks noGrp="1" noChangeArrowheads="1"/>
          </p:cNvSpPr>
          <p:nvPr>
            <p:ph type="title"/>
          </p:nvPr>
        </p:nvSpPr>
        <p:spPr>
          <a:xfrm>
            <a:off x="2819400" y="327025"/>
            <a:ext cx="6096000" cy="563563"/>
          </a:xfrm>
        </p:spPr>
        <p:txBody>
          <a:bodyPr/>
          <a:lstStyle/>
          <a:p>
            <a:r>
              <a:rPr lang="tr-TR" dirty="0" smtClean="0">
                <a:latin typeface="Calibri" pitchFamily="34" charset="0"/>
                <a:cs typeface="Calibri" pitchFamily="34" charset="0"/>
              </a:rPr>
              <a:t>Uygulama</a:t>
            </a:r>
            <a:endParaRPr lang="en-US" dirty="0">
              <a:latin typeface="Calibri" pitchFamily="34" charset="0"/>
              <a:cs typeface="Calibri" pitchFamily="34" charset="0"/>
            </a:endParaRP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graphicFrame>
        <p:nvGraphicFramePr>
          <p:cNvPr id="9" name="4 İçerik Yer Tutucusu"/>
          <p:cNvGraphicFramePr>
            <a:graphicFrameLocks/>
          </p:cNvGraphicFramePr>
          <p:nvPr>
            <p:extLst>
              <p:ext uri="{D42A27DB-BD31-4B8C-83A1-F6EECF244321}">
                <p14:modId xmlns:p14="http://schemas.microsoft.com/office/powerpoint/2010/main" val="2060545492"/>
              </p:ext>
            </p:extLst>
          </p:nvPr>
        </p:nvGraphicFramePr>
        <p:xfrm>
          <a:off x="881844" y="2484004"/>
          <a:ext cx="7500992" cy="1737084"/>
        </p:xfrm>
        <a:graphic>
          <a:graphicData uri="http://schemas.openxmlformats.org/drawingml/2006/table">
            <a:tbl>
              <a:tblPr firstRow="1" bandRow="1">
                <a:tableStyleId>{5C22544A-7EE6-4342-B048-85BDC9FD1C3A}</a:tableStyleId>
              </a:tblPr>
              <a:tblGrid>
                <a:gridCol w="1875248"/>
                <a:gridCol w="1875248"/>
                <a:gridCol w="1875248"/>
                <a:gridCol w="1875248"/>
              </a:tblGrid>
              <a:tr h="579028">
                <a:tc>
                  <a:txBody>
                    <a:bodyPr/>
                    <a:lstStyle/>
                    <a:p>
                      <a:pPr algn="ctr"/>
                      <a:r>
                        <a:rPr lang="tr-TR" sz="2000" dirty="0" smtClean="0">
                          <a:solidFill>
                            <a:schemeClr val="bg1"/>
                          </a:solidFill>
                          <a:latin typeface="Calibri" pitchFamily="34" charset="0"/>
                          <a:cs typeface="Calibri" pitchFamily="34" charset="0"/>
                        </a:rPr>
                        <a:t>Zaman Serisi</a:t>
                      </a:r>
                      <a:endParaRPr lang="tr-TR" sz="2000" dirty="0">
                        <a:solidFill>
                          <a:schemeClr val="bg1"/>
                        </a:solidFill>
                        <a:latin typeface="Calibri" pitchFamily="34" charset="0"/>
                        <a:cs typeface="Calibri" pitchFamily="34" charset="0"/>
                      </a:endParaRPr>
                    </a:p>
                  </a:txBody>
                  <a:tcPr anchor="ctr"/>
                </a:tc>
                <a:tc>
                  <a:txBody>
                    <a:bodyPr/>
                    <a:lstStyle/>
                    <a:p>
                      <a:pPr algn="ctr"/>
                      <a:r>
                        <a:rPr lang="tr-TR" sz="2000" dirty="0" smtClean="0">
                          <a:solidFill>
                            <a:schemeClr val="bg1"/>
                          </a:solidFill>
                          <a:latin typeface="Calibri" pitchFamily="34" charset="0"/>
                          <a:cs typeface="Calibri" pitchFamily="34" charset="0"/>
                        </a:rPr>
                        <a:t>Yöntem</a:t>
                      </a:r>
                      <a:endParaRPr lang="tr-TR" sz="2000" dirty="0">
                        <a:solidFill>
                          <a:schemeClr val="bg1"/>
                        </a:solidFill>
                        <a:latin typeface="Calibri" pitchFamily="34" charset="0"/>
                        <a:cs typeface="Calibri" pitchFamily="34" charset="0"/>
                      </a:endParaRPr>
                    </a:p>
                  </a:txBody>
                  <a:tcPr anchor="ctr"/>
                </a:tc>
                <a:tc>
                  <a:txBody>
                    <a:bodyPr/>
                    <a:lstStyle/>
                    <a:p>
                      <a:pPr algn="ctr"/>
                      <a:r>
                        <a:rPr lang="tr-TR" sz="2000" dirty="0" smtClean="0">
                          <a:solidFill>
                            <a:schemeClr val="bg1"/>
                          </a:solidFill>
                          <a:latin typeface="Calibri" pitchFamily="34" charset="0"/>
                          <a:cs typeface="Calibri" pitchFamily="34" charset="0"/>
                        </a:rPr>
                        <a:t>Model</a:t>
                      </a:r>
                      <a:endParaRPr lang="tr-TR" sz="2000" dirty="0">
                        <a:solidFill>
                          <a:schemeClr val="bg1"/>
                        </a:solidFill>
                        <a:latin typeface="Calibri" pitchFamily="34" charset="0"/>
                        <a:cs typeface="Calibri" pitchFamily="34" charset="0"/>
                      </a:endParaRPr>
                    </a:p>
                  </a:txBody>
                  <a:tcPr anchor="ctr"/>
                </a:tc>
                <a:tc>
                  <a:txBody>
                    <a:bodyPr/>
                    <a:lstStyle/>
                    <a:p>
                      <a:pPr algn="ctr"/>
                      <a:r>
                        <a:rPr lang="tr-TR" sz="2000" dirty="0" smtClean="0">
                          <a:solidFill>
                            <a:schemeClr val="bg1"/>
                          </a:solidFill>
                          <a:latin typeface="Calibri" pitchFamily="34" charset="0"/>
                          <a:cs typeface="Calibri" pitchFamily="34" charset="0"/>
                        </a:rPr>
                        <a:t>HKOK</a:t>
                      </a:r>
                      <a:endParaRPr lang="tr-TR" sz="2000" dirty="0">
                        <a:solidFill>
                          <a:schemeClr val="bg1"/>
                        </a:solidFill>
                        <a:latin typeface="Calibri" pitchFamily="34" charset="0"/>
                        <a:cs typeface="Calibri" pitchFamily="34" charset="0"/>
                      </a:endParaRPr>
                    </a:p>
                  </a:txBody>
                  <a:tcPr anchor="ctr"/>
                </a:tc>
              </a:tr>
              <a:tr h="579028">
                <a:tc rowSpan="2">
                  <a:txBody>
                    <a:bodyPr/>
                    <a:lstStyle/>
                    <a:p>
                      <a:pPr algn="ctr"/>
                      <a:r>
                        <a:rPr lang="tr-TR" sz="2000" dirty="0" smtClean="0">
                          <a:solidFill>
                            <a:schemeClr val="tx1"/>
                          </a:solidFill>
                          <a:latin typeface="Calibri" pitchFamily="34" charset="0"/>
                          <a:cs typeface="Calibri" pitchFamily="34" charset="0"/>
                        </a:rPr>
                        <a:t>Altın (Ons) Fiyat</a:t>
                      </a:r>
                      <a:endParaRPr lang="tr-TR" sz="2000" dirty="0">
                        <a:solidFill>
                          <a:schemeClr val="tx1"/>
                        </a:solidFill>
                        <a:latin typeface="Calibri" pitchFamily="34" charset="0"/>
                        <a:cs typeface="Calibri" pitchFamily="34" charset="0"/>
                      </a:endParaRPr>
                    </a:p>
                  </a:txBody>
                  <a:tcPr anchor="ctr">
                    <a:solidFill>
                      <a:srgbClr val="DDDDDD"/>
                    </a:solidFill>
                  </a:tcPr>
                </a:tc>
                <a:tc>
                  <a:txBody>
                    <a:bodyPr/>
                    <a:lstStyle/>
                    <a:p>
                      <a:pPr algn="ctr"/>
                      <a:r>
                        <a:rPr lang="tr-TR" sz="2000" dirty="0" smtClean="0">
                          <a:solidFill>
                            <a:schemeClr val="tx1"/>
                          </a:solidFill>
                          <a:latin typeface="Calibri" pitchFamily="34" charset="0"/>
                          <a:cs typeface="Calibri" pitchFamily="34" charset="0"/>
                        </a:rPr>
                        <a:t>ARIMA</a:t>
                      </a:r>
                      <a:endParaRPr lang="tr-TR" sz="2000" dirty="0">
                        <a:solidFill>
                          <a:schemeClr val="tx1"/>
                        </a:solidFill>
                        <a:latin typeface="Calibri" pitchFamily="34" charset="0"/>
                        <a:cs typeface="Calibri" pitchFamily="34" charset="0"/>
                      </a:endParaRPr>
                    </a:p>
                  </a:txBody>
                  <a:tcPr anchor="ctr">
                    <a:solidFill>
                      <a:srgbClr val="DDDDDD"/>
                    </a:solidFill>
                  </a:tcPr>
                </a:tc>
                <a:tc>
                  <a:txBody>
                    <a:bodyPr/>
                    <a:lstStyle/>
                    <a:p>
                      <a:pPr marL="0" marR="0" indent="0" algn="ctr" defTabSz="914400" rtl="0" eaLnBrk="1" fontAlgn="auto" latinLnBrk="0" hangingPunct="1">
                        <a:lnSpc>
                          <a:spcPct val="115000"/>
                        </a:lnSpc>
                        <a:spcBef>
                          <a:spcPts val="0"/>
                        </a:spcBef>
                        <a:spcAft>
                          <a:spcPts val="0"/>
                        </a:spcAft>
                        <a:buClrTx/>
                        <a:buSzTx/>
                        <a:buFontTx/>
                        <a:buNone/>
                        <a:tabLst/>
                        <a:defRPr/>
                      </a:pPr>
                      <a:r>
                        <a:rPr lang="tr-TR" sz="2000" smtClean="0">
                          <a:solidFill>
                            <a:schemeClr val="tx1"/>
                          </a:solidFill>
                          <a:latin typeface="Calibri" pitchFamily="34" charset="0"/>
                          <a:ea typeface="Times New Roman"/>
                          <a:cs typeface="Calibri" pitchFamily="34" charset="0"/>
                        </a:rPr>
                        <a:t>(0,1,0)</a:t>
                      </a:r>
                      <a:endParaRPr lang="tr-TR" sz="2000" b="1" dirty="0">
                        <a:solidFill>
                          <a:schemeClr val="bg2"/>
                        </a:solidFill>
                        <a:latin typeface="Calibri" pitchFamily="34" charset="0"/>
                        <a:ea typeface="Times New Roman"/>
                        <a:cs typeface="Calibri" pitchFamily="34" charset="0"/>
                      </a:endParaRPr>
                    </a:p>
                  </a:txBody>
                  <a:tcPr marL="44450" marR="44450" marT="0" marB="0" anchor="ctr">
                    <a:solidFill>
                      <a:srgbClr val="DDDDDD"/>
                    </a:solidFill>
                  </a:tcPr>
                </a:tc>
                <a:tc>
                  <a:txBody>
                    <a:bodyPr/>
                    <a:lstStyle/>
                    <a:p>
                      <a:pPr algn="ctr">
                        <a:lnSpc>
                          <a:spcPct val="115000"/>
                        </a:lnSpc>
                        <a:spcAft>
                          <a:spcPts val="0"/>
                        </a:spcAft>
                      </a:pPr>
                      <a:r>
                        <a:rPr lang="tr-TR" sz="2000" dirty="0" smtClean="0">
                          <a:solidFill>
                            <a:schemeClr val="tx1"/>
                          </a:solidFill>
                          <a:latin typeface="Calibri" pitchFamily="34" charset="0"/>
                          <a:ea typeface="Times New Roman"/>
                          <a:cs typeface="Calibri" pitchFamily="34" charset="0"/>
                        </a:rPr>
                        <a:t>18.0698</a:t>
                      </a:r>
                      <a:endParaRPr lang="tr-TR" sz="2000" dirty="0">
                        <a:solidFill>
                          <a:schemeClr val="tx1"/>
                        </a:solidFill>
                        <a:latin typeface="Calibri" pitchFamily="34" charset="0"/>
                        <a:ea typeface="Times New Roman"/>
                        <a:cs typeface="Calibri" pitchFamily="34" charset="0"/>
                      </a:endParaRPr>
                    </a:p>
                  </a:txBody>
                  <a:tcPr marL="44450" marR="44450" marT="0" marB="0" anchor="ctr">
                    <a:solidFill>
                      <a:srgbClr val="DDDDDD"/>
                    </a:solidFill>
                  </a:tcPr>
                </a:tc>
              </a:tr>
              <a:tr h="579028">
                <a:tc vMerge="1">
                  <a:txBody>
                    <a:bodyPr/>
                    <a:lstStyle/>
                    <a:p>
                      <a:endParaRPr lang="tr-TR" dirty="0"/>
                    </a:p>
                  </a:txBody>
                  <a:tcPr/>
                </a:tc>
                <a:tc>
                  <a:txBody>
                    <a:bodyPr/>
                    <a:lstStyle/>
                    <a:p>
                      <a:pPr algn="ctr"/>
                      <a:r>
                        <a:rPr lang="tr-TR" sz="2000" dirty="0" smtClean="0">
                          <a:solidFill>
                            <a:schemeClr val="tx1"/>
                          </a:solidFill>
                          <a:latin typeface="Calibri" pitchFamily="34" charset="0"/>
                          <a:cs typeface="Calibri" pitchFamily="34" charset="0"/>
                        </a:rPr>
                        <a:t>İBYSA</a:t>
                      </a:r>
                      <a:endParaRPr lang="tr-TR" sz="2000" dirty="0">
                        <a:solidFill>
                          <a:schemeClr val="tx1"/>
                        </a:solidFill>
                        <a:latin typeface="Calibri" pitchFamily="34" charset="0"/>
                        <a:cs typeface="Calibri" pitchFamily="34" charset="0"/>
                      </a:endParaRPr>
                    </a:p>
                  </a:txBody>
                  <a:tcPr anchor="ctr">
                    <a:solidFill>
                      <a:srgbClr val="DDDDDD"/>
                    </a:solidFill>
                  </a:tcPr>
                </a:tc>
                <a:tc>
                  <a:txBody>
                    <a:bodyPr/>
                    <a:lstStyle/>
                    <a:p>
                      <a:pPr algn="ctr">
                        <a:lnSpc>
                          <a:spcPct val="115000"/>
                        </a:lnSpc>
                        <a:spcAft>
                          <a:spcPts val="0"/>
                        </a:spcAft>
                      </a:pPr>
                      <a:r>
                        <a:rPr lang="tr-TR" sz="2000" dirty="0" smtClean="0">
                          <a:solidFill>
                            <a:schemeClr val="tx1"/>
                          </a:solidFill>
                          <a:latin typeface="Calibri" pitchFamily="34" charset="0"/>
                          <a:ea typeface="Times New Roman"/>
                          <a:cs typeface="Calibri" pitchFamily="34" charset="0"/>
                        </a:rPr>
                        <a:t>1</a:t>
                      </a:r>
                      <a:r>
                        <a:rPr lang="en-US" sz="2000" dirty="0" smtClean="0">
                          <a:solidFill>
                            <a:schemeClr val="tx1"/>
                          </a:solidFill>
                          <a:latin typeface="Calibri" pitchFamily="34" charset="0"/>
                          <a:ea typeface="Times New Roman"/>
                          <a:cs typeface="Calibri" pitchFamily="34" charset="0"/>
                        </a:rPr>
                        <a:t>-</a:t>
                      </a:r>
                      <a:r>
                        <a:rPr lang="tr-TR" sz="2000" dirty="0" smtClean="0">
                          <a:solidFill>
                            <a:schemeClr val="tx1"/>
                          </a:solidFill>
                          <a:latin typeface="Calibri" pitchFamily="34" charset="0"/>
                          <a:ea typeface="Times New Roman"/>
                          <a:cs typeface="Calibri" pitchFamily="34" charset="0"/>
                        </a:rPr>
                        <a:t>4</a:t>
                      </a:r>
                      <a:r>
                        <a:rPr lang="en-US" sz="2000" dirty="0" smtClean="0">
                          <a:solidFill>
                            <a:schemeClr val="tx1"/>
                          </a:solidFill>
                          <a:latin typeface="Calibri" pitchFamily="34" charset="0"/>
                          <a:ea typeface="Times New Roman"/>
                          <a:cs typeface="Calibri" pitchFamily="34" charset="0"/>
                        </a:rPr>
                        <a:t>-1</a:t>
                      </a:r>
                      <a:endParaRPr lang="tr-TR" sz="2000" dirty="0">
                        <a:solidFill>
                          <a:schemeClr val="tx1"/>
                        </a:solidFill>
                        <a:latin typeface="Calibri" pitchFamily="34" charset="0"/>
                        <a:ea typeface="Times New Roman"/>
                        <a:cs typeface="Calibri" pitchFamily="34" charset="0"/>
                      </a:endParaRPr>
                    </a:p>
                  </a:txBody>
                  <a:tcPr marL="44450" marR="44450" marT="0" marB="0" anchor="ctr">
                    <a:solidFill>
                      <a:srgbClr val="DDDDDD"/>
                    </a:solidFill>
                  </a:tcPr>
                </a:tc>
                <a:tc>
                  <a:txBody>
                    <a:bodyPr/>
                    <a:lstStyle/>
                    <a:p>
                      <a:pPr algn="ctr">
                        <a:lnSpc>
                          <a:spcPct val="115000"/>
                        </a:lnSpc>
                        <a:spcAft>
                          <a:spcPts val="0"/>
                        </a:spcAft>
                      </a:pPr>
                      <a:r>
                        <a:rPr lang="tr-TR" sz="2000" dirty="0" smtClean="0">
                          <a:solidFill>
                            <a:schemeClr val="tx1"/>
                          </a:solidFill>
                          <a:latin typeface="Calibri" pitchFamily="34" charset="0"/>
                          <a:ea typeface="Times New Roman"/>
                          <a:cs typeface="Calibri" pitchFamily="34" charset="0"/>
                        </a:rPr>
                        <a:t>11.0558</a:t>
                      </a:r>
                      <a:endParaRPr lang="en-US" sz="2000" dirty="0" smtClean="0">
                        <a:solidFill>
                          <a:schemeClr val="tx1"/>
                        </a:solidFill>
                        <a:latin typeface="Calibri" pitchFamily="34" charset="0"/>
                        <a:ea typeface="Times New Roman"/>
                        <a:cs typeface="Calibri" pitchFamily="34" charset="0"/>
                      </a:endParaRPr>
                    </a:p>
                  </a:txBody>
                  <a:tcPr marL="44450" marR="44450" marT="0" marB="0" anchor="ctr">
                    <a:solidFill>
                      <a:srgbClr val="DDDDDD"/>
                    </a:solidFill>
                  </a:tcPr>
                </a:tc>
              </a:tr>
            </a:tbl>
          </a:graphicData>
        </a:graphic>
      </p:graphicFrame>
      <p:sp>
        <p:nvSpPr>
          <p:cNvPr id="12" name="Oval 11"/>
          <p:cNvSpPr/>
          <p:nvPr/>
        </p:nvSpPr>
        <p:spPr>
          <a:xfrm>
            <a:off x="3059832" y="3645024"/>
            <a:ext cx="1224136" cy="504056"/>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3" name="Oval 12"/>
          <p:cNvSpPr/>
          <p:nvPr/>
        </p:nvSpPr>
        <p:spPr>
          <a:xfrm>
            <a:off x="4932040" y="3645024"/>
            <a:ext cx="1224136" cy="504056"/>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4" name="Oval 13"/>
          <p:cNvSpPr/>
          <p:nvPr/>
        </p:nvSpPr>
        <p:spPr>
          <a:xfrm>
            <a:off x="6804248" y="3645024"/>
            <a:ext cx="1224136" cy="504056"/>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582154098"/>
      </p:ext>
    </p:extLst>
  </p:cSld>
  <p:clrMapOvr>
    <a:masterClrMapping/>
  </p:clrMapOvr>
  <p:transition spd="slow" advClick="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wheel(1)">
                                      <p:cBhvr>
                                        <p:cTn id="7" dur="20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wipe(down)">
                                      <p:cBhvr>
                                        <p:cTn id="12" dur="500"/>
                                        <p:tgtEl>
                                          <p:spTgt spid="12"/>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down)">
                                      <p:cBhvr>
                                        <p:cTn id="15" dur="500"/>
                                        <p:tgtEl>
                                          <p:spTgt spid="13"/>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wipe(down)">
                                      <p:cBhvr>
                                        <p:cTn id="1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2"/>
          <p:cNvSpPr>
            <a:spLocks noGrp="1" noChangeArrowheads="1"/>
          </p:cNvSpPr>
          <p:nvPr>
            <p:ph type="title"/>
          </p:nvPr>
        </p:nvSpPr>
        <p:spPr>
          <a:xfrm>
            <a:off x="2819400" y="327025"/>
            <a:ext cx="6096000" cy="563563"/>
          </a:xfrm>
        </p:spPr>
        <p:txBody>
          <a:bodyPr/>
          <a:lstStyle/>
          <a:p>
            <a:r>
              <a:rPr lang="tr-TR" dirty="0" smtClean="0">
                <a:latin typeface="Calibri" pitchFamily="34" charset="0"/>
                <a:cs typeface="Calibri" pitchFamily="34" charset="0"/>
              </a:rPr>
              <a:t>Tahmin</a:t>
            </a:r>
            <a:endParaRPr lang="en-US" dirty="0">
              <a:latin typeface="Calibri" pitchFamily="34" charset="0"/>
              <a:cs typeface="Calibri" pitchFamily="34" charset="0"/>
            </a:endParaRPr>
          </a:p>
        </p:txBody>
      </p:sp>
      <p:sp>
        <p:nvSpPr>
          <p:cNvPr id="10"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a:t>
            </a:r>
            <a:r>
              <a:rPr lang="tr-TR" sz="1200" dirty="0" smtClean="0">
                <a:solidFill>
                  <a:srgbClr val="002060"/>
                </a:solidFill>
                <a:latin typeface="Times New Roman" pitchFamily="18" charset="0"/>
                <a:cs typeface="Times New Roman" pitchFamily="18" charset="0"/>
              </a:rPr>
              <a:t>Türkiye</a:t>
            </a:r>
            <a:endParaRPr lang="en-US" sz="1200" dirty="0">
              <a:solidFill>
                <a:srgbClr val="002060"/>
              </a:solidFill>
              <a:latin typeface="Times New Roman" pitchFamily="18" charset="0"/>
              <a:cs typeface="Times New Roman" pitchFamily="18" charset="0"/>
            </a:endParaRPr>
          </a:p>
        </p:txBody>
      </p:sp>
      <p:sp>
        <p:nvSpPr>
          <p:cNvPr id="15" name="Başlık 1"/>
          <p:cNvSpPr txBox="1">
            <a:spLocks/>
          </p:cNvSpPr>
          <p:nvPr/>
        </p:nvSpPr>
        <p:spPr bwMode="white">
          <a:xfrm>
            <a:off x="0" y="1268760"/>
            <a:ext cx="9144000" cy="854968"/>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normAutofit/>
          </a:bodyPr>
          <a:lstStyle>
            <a:lvl1pPr algn="l" rtl="0" eaLnBrk="1" fontAlgn="base" hangingPunct="1">
              <a:spcBef>
                <a:spcPct val="0"/>
              </a:spcBef>
              <a:spcAft>
                <a:spcPct val="0"/>
              </a:spcAft>
              <a:defRPr sz="3600">
                <a:solidFill>
                  <a:schemeClr val="tx2"/>
                </a:solidFill>
                <a:latin typeface="+mj-lt"/>
                <a:ea typeface="+mj-ea"/>
                <a:cs typeface="+mj-cs"/>
              </a:defRPr>
            </a:lvl1pPr>
            <a:lvl2pPr algn="l" rtl="0" eaLnBrk="1" fontAlgn="base" hangingPunct="1">
              <a:spcBef>
                <a:spcPct val="0"/>
              </a:spcBef>
              <a:spcAft>
                <a:spcPct val="0"/>
              </a:spcAft>
              <a:defRPr sz="3600">
                <a:solidFill>
                  <a:schemeClr val="tx2"/>
                </a:solidFill>
                <a:latin typeface="Arial" charset="0"/>
              </a:defRPr>
            </a:lvl2pPr>
            <a:lvl3pPr algn="l" rtl="0" eaLnBrk="1" fontAlgn="base" hangingPunct="1">
              <a:spcBef>
                <a:spcPct val="0"/>
              </a:spcBef>
              <a:spcAft>
                <a:spcPct val="0"/>
              </a:spcAft>
              <a:defRPr sz="3600">
                <a:solidFill>
                  <a:schemeClr val="tx2"/>
                </a:solidFill>
                <a:latin typeface="Arial" charset="0"/>
              </a:defRPr>
            </a:lvl3pPr>
            <a:lvl4pPr algn="l" rtl="0" eaLnBrk="1" fontAlgn="base" hangingPunct="1">
              <a:spcBef>
                <a:spcPct val="0"/>
              </a:spcBef>
              <a:spcAft>
                <a:spcPct val="0"/>
              </a:spcAft>
              <a:defRPr sz="3600">
                <a:solidFill>
                  <a:schemeClr val="tx2"/>
                </a:solidFill>
                <a:latin typeface="Arial" charset="0"/>
              </a:defRPr>
            </a:lvl4pPr>
            <a:lvl5pPr algn="l" rtl="0" eaLnBrk="1" fontAlgn="base" hangingPunct="1">
              <a:spcBef>
                <a:spcPct val="0"/>
              </a:spcBef>
              <a:spcAft>
                <a:spcPct val="0"/>
              </a:spcAft>
              <a:defRPr sz="3600">
                <a:solidFill>
                  <a:schemeClr val="tx2"/>
                </a:solidFill>
                <a:latin typeface="Arial" charset="0"/>
              </a:defRPr>
            </a:lvl5pPr>
            <a:lvl6pPr marL="457200" algn="l" rtl="0" eaLnBrk="1" fontAlgn="base" hangingPunct="1">
              <a:spcBef>
                <a:spcPct val="0"/>
              </a:spcBef>
              <a:spcAft>
                <a:spcPct val="0"/>
              </a:spcAft>
              <a:defRPr sz="3600">
                <a:solidFill>
                  <a:schemeClr val="tx2"/>
                </a:solidFill>
                <a:latin typeface="Arial" charset="0"/>
              </a:defRPr>
            </a:lvl6pPr>
            <a:lvl7pPr marL="914400" algn="l" rtl="0" eaLnBrk="1" fontAlgn="base" hangingPunct="1">
              <a:spcBef>
                <a:spcPct val="0"/>
              </a:spcBef>
              <a:spcAft>
                <a:spcPct val="0"/>
              </a:spcAft>
              <a:defRPr sz="3600">
                <a:solidFill>
                  <a:schemeClr val="tx2"/>
                </a:solidFill>
                <a:latin typeface="Arial" charset="0"/>
              </a:defRPr>
            </a:lvl7pPr>
            <a:lvl8pPr marL="1371600" algn="l" rtl="0" eaLnBrk="1" fontAlgn="base" hangingPunct="1">
              <a:spcBef>
                <a:spcPct val="0"/>
              </a:spcBef>
              <a:spcAft>
                <a:spcPct val="0"/>
              </a:spcAft>
              <a:defRPr sz="3600">
                <a:solidFill>
                  <a:schemeClr val="tx2"/>
                </a:solidFill>
                <a:latin typeface="Arial" charset="0"/>
              </a:defRPr>
            </a:lvl8pPr>
            <a:lvl9pPr marL="1828800" algn="l" rtl="0" eaLnBrk="1" fontAlgn="base" hangingPunct="1">
              <a:spcBef>
                <a:spcPct val="0"/>
              </a:spcBef>
              <a:spcAft>
                <a:spcPct val="0"/>
              </a:spcAft>
              <a:defRPr sz="3600">
                <a:solidFill>
                  <a:schemeClr val="tx2"/>
                </a:solidFill>
                <a:latin typeface="Arial" charset="0"/>
              </a:defRPr>
            </a:lvl9pPr>
          </a:lstStyle>
          <a:p>
            <a:pPr algn="ctr"/>
            <a:r>
              <a:rPr lang="tr-TR" sz="2800" dirty="0" smtClean="0">
                <a:solidFill>
                  <a:schemeClr val="accent1"/>
                </a:solidFill>
              </a:rPr>
              <a:t>Gözlenen ve Tahmin Edilen Altın (Ons) Fiyatları</a:t>
            </a:r>
            <a:endParaRPr lang="tr-TR" sz="2800" dirty="0">
              <a:solidFill>
                <a:schemeClr val="accent1"/>
              </a:solidFill>
            </a:endParaRPr>
          </a:p>
        </p:txBody>
      </p:sp>
      <p:pic>
        <p:nvPicPr>
          <p:cNvPr id="6146" name="Picture 2" descr="C:\Users\Metin USLU\Desktop\yeni\grafik\gozlenen_tahmin_K.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3845" y="2580029"/>
            <a:ext cx="8416627" cy="300921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3"/>
          <p:cNvSpPr>
            <a:spLocks noGrp="1" noChangeArrowheads="1"/>
          </p:cNvSpPr>
          <p:nvPr>
            <p:ph type="body" idx="1"/>
          </p:nvPr>
        </p:nvSpPr>
        <p:spPr>
          <a:xfrm>
            <a:off x="107504" y="1268760"/>
            <a:ext cx="8336409" cy="5112568"/>
          </a:xfrm>
        </p:spPr>
        <p:txBody>
          <a:bodyPr/>
          <a:lstStyle/>
          <a:p>
            <a:pPr marL="0" indent="0">
              <a:buNone/>
            </a:pPr>
            <a:r>
              <a:rPr lang="tr-TR" sz="2400" dirty="0" smtClean="0">
                <a:latin typeface="Times New Roman" pitchFamily="18" charset="0"/>
                <a:cs typeface="Times New Roman" pitchFamily="18" charset="0"/>
              </a:rPr>
              <a:t>Sonuç olarak; </a:t>
            </a:r>
          </a:p>
          <a:p>
            <a:pPr marL="0" indent="0">
              <a:buNone/>
            </a:pPr>
            <a:endParaRPr lang="tr-TR" sz="2400" dirty="0" smtClean="0">
              <a:latin typeface="Times New Roman" pitchFamily="18" charset="0"/>
              <a:cs typeface="Times New Roman" pitchFamily="18" charset="0"/>
            </a:endParaRPr>
          </a:p>
          <a:p>
            <a:r>
              <a:rPr lang="tr-TR" sz="2400" dirty="0" smtClean="0">
                <a:latin typeface="Times New Roman" pitchFamily="18" charset="0"/>
                <a:cs typeface="Times New Roman" pitchFamily="18" charset="0"/>
              </a:rPr>
              <a:t>Bu çalışma ile YSA kullanılarak </a:t>
            </a:r>
            <a:r>
              <a:rPr lang="tr-TR" sz="2400" dirty="0">
                <a:latin typeface="Times New Roman" pitchFamily="18" charset="0"/>
                <a:cs typeface="Times New Roman" pitchFamily="18" charset="0"/>
              </a:rPr>
              <a:t>Altın (Ons) </a:t>
            </a:r>
            <a:r>
              <a:rPr lang="tr-TR" sz="2400" dirty="0" smtClean="0">
                <a:latin typeface="Times New Roman" pitchFamily="18" charset="0"/>
                <a:cs typeface="Times New Roman" pitchFamily="18" charset="0"/>
              </a:rPr>
              <a:t>fiyatları tahmini yapılmıştır.</a:t>
            </a:r>
          </a:p>
          <a:p>
            <a:pPr marL="0" indent="0">
              <a:buNone/>
            </a:pPr>
            <a:endParaRPr lang="tr-TR" sz="2400" dirty="0">
              <a:latin typeface="Times New Roman" pitchFamily="18" charset="0"/>
              <a:cs typeface="Times New Roman" pitchFamily="18" charset="0"/>
            </a:endParaRPr>
          </a:p>
          <a:p>
            <a:r>
              <a:rPr lang="tr-TR" sz="2400" dirty="0" smtClean="0">
                <a:latin typeface="Times New Roman" pitchFamily="18" charset="0"/>
                <a:cs typeface="Times New Roman" pitchFamily="18" charset="0"/>
              </a:rPr>
              <a:t>Tahmin sonuçların anlamlı olduğu görülmüştür. </a:t>
            </a:r>
          </a:p>
          <a:p>
            <a:endParaRPr lang="tr-TR" sz="2400" dirty="0">
              <a:latin typeface="Times New Roman" pitchFamily="18" charset="0"/>
              <a:cs typeface="Times New Roman" pitchFamily="18" charset="0"/>
            </a:endParaRPr>
          </a:p>
          <a:p>
            <a:r>
              <a:rPr lang="tr-TR" sz="2400" dirty="0" smtClean="0">
                <a:latin typeface="Times New Roman" pitchFamily="18" charset="0"/>
                <a:cs typeface="Times New Roman" pitchFamily="18" charset="0"/>
              </a:rPr>
              <a:t>Yatırımcılar </a:t>
            </a:r>
            <a:r>
              <a:rPr lang="tr-TR" sz="2400" dirty="0">
                <a:latin typeface="Times New Roman" pitchFamily="18" charset="0"/>
                <a:cs typeface="Times New Roman" pitchFamily="18" charset="0"/>
              </a:rPr>
              <a:t>için daha güvenli bir liman olarak </a:t>
            </a:r>
            <a:r>
              <a:rPr lang="tr-TR" sz="2400" dirty="0" smtClean="0">
                <a:latin typeface="Times New Roman" pitchFamily="18" charset="0"/>
                <a:cs typeface="Times New Roman" pitchFamily="18" charset="0"/>
              </a:rPr>
              <a:t>Altın (ons) fiyatları YSA ile </a:t>
            </a:r>
            <a:r>
              <a:rPr lang="tr-TR" sz="2400" dirty="0">
                <a:latin typeface="Times New Roman" pitchFamily="18" charset="0"/>
                <a:cs typeface="Times New Roman" pitchFamily="18" charset="0"/>
              </a:rPr>
              <a:t>öngörülerek yatırımcılara </a:t>
            </a:r>
            <a:r>
              <a:rPr lang="tr-TR" sz="2400" dirty="0" smtClean="0">
                <a:latin typeface="Times New Roman" pitchFamily="18" charset="0"/>
                <a:cs typeface="Times New Roman" pitchFamily="18" charset="0"/>
              </a:rPr>
              <a:t>önerilerde bulunulabilir.</a:t>
            </a:r>
            <a:endParaRPr lang="tr-TR" sz="2400" dirty="0" smtClean="0">
              <a:solidFill>
                <a:schemeClr val="tx1"/>
              </a:solidFill>
            </a:endParaRPr>
          </a:p>
          <a:p>
            <a:endParaRPr lang="en-US" sz="2400" dirty="0">
              <a:latin typeface="Times New Roman" pitchFamily="18" charset="0"/>
              <a:cs typeface="Times New Roman" pitchFamily="18" charset="0"/>
            </a:endParaRPr>
          </a:p>
          <a:p>
            <a:pPr marL="0" indent="0">
              <a:buNone/>
            </a:pPr>
            <a:endParaRPr lang="tr-TR" sz="2400" dirty="0">
              <a:latin typeface="Times New Roman" pitchFamily="18" charset="0"/>
              <a:cs typeface="Times New Roman" pitchFamily="18" charset="0"/>
            </a:endParaRPr>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
        <p:nvSpPr>
          <p:cNvPr id="9" name="Rectangle 2"/>
          <p:cNvSpPr>
            <a:spLocks noGrp="1" noChangeArrowheads="1"/>
          </p:cNvSpPr>
          <p:nvPr>
            <p:ph type="title"/>
          </p:nvPr>
        </p:nvSpPr>
        <p:spPr>
          <a:xfrm>
            <a:off x="2819400" y="327025"/>
            <a:ext cx="6096000" cy="563563"/>
          </a:xfrm>
        </p:spPr>
        <p:txBody>
          <a:bodyPr/>
          <a:lstStyle/>
          <a:p>
            <a:r>
              <a:rPr lang="tr-TR" sz="3200" dirty="0" smtClean="0">
                <a:latin typeface="Calibri" pitchFamily="34" charset="0"/>
                <a:cs typeface="Calibri" pitchFamily="34" charset="0"/>
              </a:rPr>
              <a:t>Sonuç</a:t>
            </a:r>
            <a:endParaRPr lang="en-US" sz="3200" dirty="0">
              <a:latin typeface="Times New Roman" pitchFamily="18" charset="0"/>
              <a:cs typeface="Times New Roman" pitchFamily="18" charset="0"/>
            </a:endParaRPr>
          </a:p>
        </p:txBody>
      </p:sp>
    </p:spTree>
    <p:extLst>
      <p:ext uri="{BB962C8B-B14F-4D97-AF65-F5344CB8AC3E}">
        <p14:creationId xmlns:p14="http://schemas.microsoft.com/office/powerpoint/2010/main" val="17738650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0659">
                                            <p:txEl>
                                              <p:pRg st="0" end="0"/>
                                            </p:txEl>
                                          </p:spTgt>
                                        </p:tgtEl>
                                        <p:attrNameLst>
                                          <p:attrName>style.visibility</p:attrName>
                                        </p:attrNameLst>
                                      </p:cBhvr>
                                      <p:to>
                                        <p:strVal val="visible"/>
                                      </p:to>
                                    </p:set>
                                    <p:anim calcmode="lin" valueType="num">
                                      <p:cBhvr additive="base">
                                        <p:cTn id="7" dur="500" fill="hold"/>
                                        <p:tgtEl>
                                          <p:spTgt spid="7065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0659">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70659">
                                            <p:txEl>
                                              <p:pRg st="2" end="2"/>
                                            </p:txEl>
                                          </p:spTgt>
                                        </p:tgtEl>
                                        <p:attrNameLst>
                                          <p:attrName>style.visibility</p:attrName>
                                        </p:attrNameLst>
                                      </p:cBhvr>
                                      <p:to>
                                        <p:strVal val="visible"/>
                                      </p:to>
                                    </p:set>
                                    <p:anim calcmode="lin" valueType="num">
                                      <p:cBhvr additive="base">
                                        <p:cTn id="11" dur="500" fill="hold"/>
                                        <p:tgtEl>
                                          <p:spTgt spid="70659">
                                            <p:txEl>
                                              <p:pRg st="2" end="2"/>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70659">
                                            <p:txEl>
                                              <p:pRg st="2" end="2"/>
                                            </p:txEl>
                                          </p:spTgt>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0659">
                                            <p:txEl>
                                              <p:pRg st="4" end="4"/>
                                            </p:txEl>
                                          </p:spTgt>
                                        </p:tgtEl>
                                        <p:attrNameLst>
                                          <p:attrName>style.visibility</p:attrName>
                                        </p:attrNameLst>
                                      </p:cBhvr>
                                      <p:to>
                                        <p:strVal val="visible"/>
                                      </p:to>
                                    </p:set>
                                    <p:anim calcmode="lin" valueType="num">
                                      <p:cBhvr additive="base">
                                        <p:cTn id="15" dur="500" fill="hold"/>
                                        <p:tgtEl>
                                          <p:spTgt spid="70659">
                                            <p:txEl>
                                              <p:pRg st="4" end="4"/>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70659">
                                            <p:txEl>
                                              <p:pRg st="4" end="4"/>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70659">
                                            <p:txEl>
                                              <p:pRg st="6" end="6"/>
                                            </p:txEl>
                                          </p:spTgt>
                                        </p:tgtEl>
                                        <p:attrNameLst>
                                          <p:attrName>style.visibility</p:attrName>
                                        </p:attrNameLst>
                                      </p:cBhvr>
                                      <p:to>
                                        <p:strVal val="visible"/>
                                      </p:to>
                                    </p:set>
                                    <p:anim calcmode="lin" valueType="num">
                                      <p:cBhvr additive="base">
                                        <p:cTn id="19" dur="500" fill="hold"/>
                                        <p:tgtEl>
                                          <p:spTgt spid="70659">
                                            <p:txEl>
                                              <p:pRg st="6" end="6"/>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70659">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tr-TR" dirty="0" smtClean="0">
                <a:latin typeface="Calibri" pitchFamily="34" charset="0"/>
                <a:cs typeface="Calibri" pitchFamily="34" charset="0"/>
              </a:rPr>
              <a:t>Kaynaklar</a:t>
            </a:r>
            <a:endParaRPr lang="en-US" dirty="0">
              <a:latin typeface="Calibri" pitchFamily="34" charset="0"/>
              <a:cs typeface="Calibri" pitchFamily="34" charset="0"/>
            </a:endParaRPr>
          </a:p>
        </p:txBody>
      </p:sp>
      <p:sp>
        <p:nvSpPr>
          <p:cNvPr id="70659" name="Rectangle 3"/>
          <p:cNvSpPr>
            <a:spLocks noGrp="1" noChangeArrowheads="1"/>
          </p:cNvSpPr>
          <p:nvPr>
            <p:ph type="body" idx="1"/>
          </p:nvPr>
        </p:nvSpPr>
        <p:spPr>
          <a:xfrm>
            <a:off x="107504" y="1556792"/>
            <a:ext cx="8336409" cy="4618583"/>
          </a:xfrm>
        </p:spPr>
        <p:txBody>
          <a:bodyPr/>
          <a:lstStyle/>
          <a:p>
            <a:r>
              <a:rPr lang="en-US" sz="1500" dirty="0" err="1">
                <a:latin typeface="Calibri" pitchFamily="34" charset="0"/>
                <a:cs typeface="Calibri" pitchFamily="34" charset="0"/>
              </a:rPr>
              <a:t>Aladag</a:t>
            </a:r>
            <a:r>
              <a:rPr lang="en-US" sz="1500" dirty="0">
                <a:latin typeface="Calibri" pitchFamily="34" charset="0"/>
                <a:cs typeface="Calibri" pitchFamily="34" charset="0"/>
              </a:rPr>
              <a:t>, C.H., </a:t>
            </a:r>
            <a:r>
              <a:rPr lang="en-US" sz="1500" dirty="0" err="1">
                <a:latin typeface="Calibri" pitchFamily="34" charset="0"/>
                <a:cs typeface="Calibri" pitchFamily="34" charset="0"/>
              </a:rPr>
              <a:t>Kayabasi</a:t>
            </a:r>
            <a:r>
              <a:rPr lang="en-US" sz="1500" dirty="0">
                <a:latin typeface="Calibri" pitchFamily="34" charset="0"/>
                <a:cs typeface="Calibri" pitchFamily="34" charset="0"/>
              </a:rPr>
              <a:t>, A., </a:t>
            </a:r>
            <a:r>
              <a:rPr lang="en-US" sz="1500" dirty="0" err="1">
                <a:latin typeface="Calibri" pitchFamily="34" charset="0"/>
                <a:cs typeface="Calibri" pitchFamily="34" charset="0"/>
              </a:rPr>
              <a:t>Gokceoglu</a:t>
            </a:r>
            <a:r>
              <a:rPr lang="en-US" sz="1500" dirty="0">
                <a:latin typeface="Calibri" pitchFamily="34" charset="0"/>
                <a:cs typeface="Calibri" pitchFamily="34" charset="0"/>
              </a:rPr>
              <a:t>, C. (2012). Estimation of </a:t>
            </a:r>
            <a:r>
              <a:rPr lang="en-US" sz="1500" dirty="0" err="1">
                <a:latin typeface="Calibri" pitchFamily="34" charset="0"/>
                <a:cs typeface="Calibri" pitchFamily="34" charset="0"/>
              </a:rPr>
              <a:t>pressuremeter</a:t>
            </a:r>
            <a:r>
              <a:rPr lang="en-US" sz="1500" dirty="0">
                <a:latin typeface="Calibri" pitchFamily="34" charset="0"/>
                <a:cs typeface="Calibri" pitchFamily="34" charset="0"/>
              </a:rPr>
              <a:t> modulus and limit pressure of clayey soils by various artificial neural network models,</a:t>
            </a:r>
            <a:r>
              <a:rPr lang="en-US" sz="1500" i="1" dirty="0">
                <a:latin typeface="Calibri" pitchFamily="34" charset="0"/>
                <a:cs typeface="Calibri" pitchFamily="34" charset="0"/>
              </a:rPr>
              <a:t> Neural computing &amp; applications</a:t>
            </a:r>
            <a:r>
              <a:rPr lang="en-US" sz="1500" dirty="0">
                <a:latin typeface="Calibri" pitchFamily="34" charset="0"/>
                <a:cs typeface="Calibri" pitchFamily="34" charset="0"/>
              </a:rPr>
              <a:t>, article in press. (DOI: 10.1007/s00521-012-0900-y</a:t>
            </a:r>
            <a:r>
              <a:rPr lang="en-US" sz="1500" dirty="0" smtClean="0">
                <a:latin typeface="Calibri" pitchFamily="34" charset="0"/>
                <a:cs typeface="Calibri" pitchFamily="34" charset="0"/>
              </a:rPr>
              <a:t>)</a:t>
            </a:r>
            <a:endParaRPr lang="tr-TR" sz="1500" dirty="0">
              <a:latin typeface="Calibri" pitchFamily="34" charset="0"/>
              <a:cs typeface="Calibri" pitchFamily="34" charset="0"/>
            </a:endParaRPr>
          </a:p>
          <a:p>
            <a:r>
              <a:rPr lang="en-US" sz="1500" dirty="0" err="1">
                <a:latin typeface="Calibri" pitchFamily="34" charset="0"/>
                <a:cs typeface="Calibri" pitchFamily="34" charset="0"/>
              </a:rPr>
              <a:t>Aladag</a:t>
            </a:r>
            <a:r>
              <a:rPr lang="en-US" sz="1500" dirty="0">
                <a:latin typeface="Calibri" pitchFamily="34" charset="0"/>
                <a:cs typeface="Calibri" pitchFamily="34" charset="0"/>
              </a:rPr>
              <a:t>, C.H. (2011). A new architecture selection method based on </a:t>
            </a:r>
            <a:r>
              <a:rPr lang="en-US" sz="1500" dirty="0" err="1">
                <a:latin typeface="Calibri" pitchFamily="34" charset="0"/>
                <a:cs typeface="Calibri" pitchFamily="34" charset="0"/>
              </a:rPr>
              <a:t>tabu</a:t>
            </a:r>
            <a:r>
              <a:rPr lang="en-US" sz="1500" dirty="0">
                <a:latin typeface="Calibri" pitchFamily="34" charset="0"/>
                <a:cs typeface="Calibri" pitchFamily="34" charset="0"/>
              </a:rPr>
              <a:t> search for artificial neural networks, </a:t>
            </a:r>
            <a:r>
              <a:rPr lang="en-US" sz="1500" i="1" dirty="0">
                <a:latin typeface="Calibri" pitchFamily="34" charset="0"/>
                <a:cs typeface="Calibri" pitchFamily="34" charset="0"/>
              </a:rPr>
              <a:t>Expert Systems with Applications</a:t>
            </a:r>
            <a:r>
              <a:rPr lang="en-US" sz="1500" dirty="0">
                <a:latin typeface="Calibri" pitchFamily="34" charset="0"/>
                <a:cs typeface="Calibri" pitchFamily="34" charset="0"/>
              </a:rPr>
              <a:t>, 38, 3287–3293</a:t>
            </a:r>
            <a:r>
              <a:rPr lang="en-US" sz="1500" dirty="0" smtClean="0">
                <a:latin typeface="Calibri" pitchFamily="34" charset="0"/>
                <a:cs typeface="Calibri" pitchFamily="34" charset="0"/>
              </a:rPr>
              <a:t>.</a:t>
            </a:r>
            <a:endParaRPr lang="tr-TR" sz="1500" dirty="0">
              <a:latin typeface="Calibri" pitchFamily="34" charset="0"/>
              <a:cs typeface="Calibri" pitchFamily="34" charset="0"/>
            </a:endParaRPr>
          </a:p>
          <a:p>
            <a:r>
              <a:rPr lang="en-US" sz="1500" dirty="0" err="1">
                <a:latin typeface="Calibri" pitchFamily="34" charset="0"/>
                <a:cs typeface="Calibri" pitchFamily="34" charset="0"/>
              </a:rPr>
              <a:t>Aladag</a:t>
            </a:r>
            <a:r>
              <a:rPr lang="en-US" sz="1500" dirty="0">
                <a:latin typeface="Calibri" pitchFamily="34" charset="0"/>
                <a:cs typeface="Calibri" pitchFamily="34" charset="0"/>
              </a:rPr>
              <a:t>, C. H.,  </a:t>
            </a:r>
            <a:r>
              <a:rPr lang="en-US" sz="1500" dirty="0" err="1">
                <a:latin typeface="Calibri" pitchFamily="34" charset="0"/>
                <a:cs typeface="Calibri" pitchFamily="34" charset="0"/>
              </a:rPr>
              <a:t>Kadilar</a:t>
            </a:r>
            <a:r>
              <a:rPr lang="en-US" sz="1500" dirty="0">
                <a:latin typeface="Calibri" pitchFamily="34" charset="0"/>
                <a:cs typeface="Calibri" pitchFamily="34" charset="0"/>
              </a:rPr>
              <a:t>, C.,  </a:t>
            </a:r>
            <a:r>
              <a:rPr lang="en-US" sz="1500" dirty="0" err="1">
                <a:latin typeface="Calibri" pitchFamily="34" charset="0"/>
                <a:cs typeface="Calibri" pitchFamily="34" charset="0"/>
              </a:rPr>
              <a:t>Eroglu</a:t>
            </a:r>
            <a:r>
              <a:rPr lang="en-US" sz="1500" dirty="0">
                <a:latin typeface="Calibri" pitchFamily="34" charset="0"/>
                <a:cs typeface="Calibri" pitchFamily="34" charset="0"/>
              </a:rPr>
              <a:t>, E. (2010). Modeling brain wave data by using artificial neural networks, </a:t>
            </a:r>
            <a:r>
              <a:rPr lang="en-US" sz="1500" i="1" dirty="0" err="1">
                <a:latin typeface="Calibri" pitchFamily="34" charset="0"/>
                <a:cs typeface="Calibri" pitchFamily="34" charset="0"/>
              </a:rPr>
              <a:t>Hacettepe</a:t>
            </a:r>
            <a:r>
              <a:rPr lang="en-US" sz="1500" i="1" dirty="0">
                <a:latin typeface="Calibri" pitchFamily="34" charset="0"/>
                <a:cs typeface="Calibri" pitchFamily="34" charset="0"/>
              </a:rPr>
              <a:t> Journal of Mathematics and Statistics,</a:t>
            </a:r>
            <a:r>
              <a:rPr lang="en-US" sz="1500" dirty="0">
                <a:latin typeface="Calibri" pitchFamily="34" charset="0"/>
                <a:cs typeface="Calibri" pitchFamily="34" charset="0"/>
              </a:rPr>
              <a:t> Volume 39 (1), 81 – 88</a:t>
            </a:r>
            <a:r>
              <a:rPr lang="en-US" sz="1500" dirty="0" smtClean="0">
                <a:latin typeface="Calibri" pitchFamily="34" charset="0"/>
                <a:cs typeface="Calibri" pitchFamily="34" charset="0"/>
              </a:rPr>
              <a:t>.</a:t>
            </a:r>
            <a:endParaRPr lang="tr-TR" sz="1500" dirty="0">
              <a:latin typeface="Calibri" pitchFamily="34" charset="0"/>
              <a:cs typeface="Calibri" pitchFamily="34" charset="0"/>
            </a:endParaRPr>
          </a:p>
          <a:p>
            <a:r>
              <a:rPr lang="en-US" sz="1500" dirty="0">
                <a:latin typeface="Calibri" pitchFamily="34" charset="0"/>
                <a:cs typeface="Calibri" pitchFamily="34" charset="0"/>
              </a:rPr>
              <a:t>Bo, S., Chi, X. (2009). RMB Exchange Rate Forecasting in the Context of the Financial Crisis. </a:t>
            </a:r>
            <a:r>
              <a:rPr lang="en-US" sz="1500" i="1" dirty="0">
                <a:latin typeface="Calibri" pitchFamily="34" charset="0"/>
                <a:cs typeface="Calibri" pitchFamily="34" charset="0"/>
              </a:rPr>
              <a:t>Online English Edition of the Chinese Language Journal,</a:t>
            </a:r>
            <a:r>
              <a:rPr lang="en-US" sz="1500" dirty="0">
                <a:latin typeface="Calibri" pitchFamily="34" charset="0"/>
                <a:cs typeface="Calibri" pitchFamily="34" charset="0"/>
              </a:rPr>
              <a:t> 29 (12): 53–64</a:t>
            </a:r>
            <a:r>
              <a:rPr lang="en-US" sz="1500" dirty="0" smtClean="0">
                <a:latin typeface="Calibri" pitchFamily="34" charset="0"/>
                <a:cs typeface="Calibri" pitchFamily="34" charset="0"/>
              </a:rPr>
              <a:t>.</a:t>
            </a:r>
            <a:endParaRPr lang="tr-TR" sz="1500" dirty="0">
              <a:latin typeface="Calibri" pitchFamily="34" charset="0"/>
              <a:cs typeface="Calibri" pitchFamily="34" charset="0"/>
            </a:endParaRPr>
          </a:p>
          <a:p>
            <a:r>
              <a:rPr lang="en-US" sz="1500" dirty="0">
                <a:latin typeface="Calibri" pitchFamily="34" charset="0"/>
                <a:cs typeface="Calibri" pitchFamily="34" charset="0"/>
              </a:rPr>
              <a:t>Box, G.E.P., Jenkins, G.M. (1976). </a:t>
            </a:r>
            <a:r>
              <a:rPr lang="en-US" sz="1500" i="1" dirty="0">
                <a:latin typeface="Calibri" pitchFamily="34" charset="0"/>
                <a:cs typeface="Calibri" pitchFamily="34" charset="0"/>
              </a:rPr>
              <a:t>Time Series Analysis: forecasting and control</a:t>
            </a:r>
            <a:r>
              <a:rPr lang="en-US" sz="1500" dirty="0">
                <a:latin typeface="Calibri" pitchFamily="34" charset="0"/>
                <a:cs typeface="Calibri" pitchFamily="34" charset="0"/>
              </a:rPr>
              <a:t>. San Francisco: Holden Day</a:t>
            </a:r>
            <a:r>
              <a:rPr lang="en-US" sz="1500" dirty="0" smtClean="0">
                <a:latin typeface="Calibri" pitchFamily="34" charset="0"/>
                <a:cs typeface="Calibri" pitchFamily="34" charset="0"/>
              </a:rPr>
              <a:t>.</a:t>
            </a:r>
            <a:endParaRPr lang="tr-TR" sz="1500" dirty="0">
              <a:latin typeface="Calibri" pitchFamily="34" charset="0"/>
              <a:cs typeface="Calibri" pitchFamily="34" charset="0"/>
            </a:endParaRPr>
          </a:p>
          <a:p>
            <a:r>
              <a:rPr lang="en-US" sz="1500" dirty="0" err="1">
                <a:latin typeface="Calibri" pitchFamily="34" charset="0"/>
                <a:cs typeface="Calibri" pitchFamily="34" charset="0"/>
              </a:rPr>
              <a:t>Kadilar</a:t>
            </a:r>
            <a:r>
              <a:rPr lang="en-US" sz="1500" dirty="0">
                <a:latin typeface="Calibri" pitchFamily="34" charset="0"/>
                <a:cs typeface="Calibri" pitchFamily="34" charset="0"/>
              </a:rPr>
              <a:t>, C., </a:t>
            </a:r>
            <a:r>
              <a:rPr lang="en-US" sz="1500" dirty="0" err="1">
                <a:latin typeface="Calibri" pitchFamily="34" charset="0"/>
                <a:cs typeface="Calibri" pitchFamily="34" charset="0"/>
              </a:rPr>
              <a:t>Simsek</a:t>
            </a:r>
            <a:r>
              <a:rPr lang="en-US" sz="1500" dirty="0">
                <a:latin typeface="Calibri" pitchFamily="34" charset="0"/>
                <a:cs typeface="Calibri" pitchFamily="34" charset="0"/>
              </a:rPr>
              <a:t>, M., </a:t>
            </a:r>
            <a:r>
              <a:rPr lang="en-US" sz="1500" dirty="0" err="1">
                <a:latin typeface="Calibri" pitchFamily="34" charset="0"/>
                <a:cs typeface="Calibri" pitchFamily="34" charset="0"/>
              </a:rPr>
              <a:t>Aladag</a:t>
            </a:r>
            <a:r>
              <a:rPr lang="en-US" sz="1500" dirty="0">
                <a:latin typeface="Calibri" pitchFamily="34" charset="0"/>
                <a:cs typeface="Calibri" pitchFamily="34" charset="0"/>
              </a:rPr>
              <a:t>, C.H. (2009). Forecasting The Exchange Rate Series with ANN: The Case of Turkey, </a:t>
            </a:r>
            <a:r>
              <a:rPr lang="en-US" sz="1500" i="1" dirty="0">
                <a:latin typeface="Calibri" pitchFamily="34" charset="0"/>
                <a:cs typeface="Calibri" pitchFamily="34" charset="0"/>
              </a:rPr>
              <a:t>Istanbul University Journal of Econometrics and Statistics</a:t>
            </a:r>
            <a:r>
              <a:rPr lang="en-US" sz="1500" dirty="0">
                <a:latin typeface="Calibri" pitchFamily="34" charset="0"/>
                <a:cs typeface="Calibri" pitchFamily="34" charset="0"/>
              </a:rPr>
              <a:t>, 9, 17-29</a:t>
            </a:r>
            <a:r>
              <a:rPr lang="en-US" sz="1500" dirty="0" smtClean="0">
                <a:latin typeface="Calibri" pitchFamily="34" charset="0"/>
                <a:cs typeface="Calibri" pitchFamily="34" charset="0"/>
              </a:rPr>
              <a:t>.</a:t>
            </a:r>
            <a:endParaRPr lang="tr-TR" sz="1500" dirty="0">
              <a:latin typeface="Calibri" pitchFamily="34" charset="0"/>
              <a:cs typeface="Calibri" pitchFamily="34" charset="0"/>
            </a:endParaRPr>
          </a:p>
          <a:p>
            <a:r>
              <a:rPr lang="en-US" sz="1500" dirty="0">
                <a:latin typeface="Calibri" pitchFamily="34" charset="0"/>
                <a:cs typeface="Calibri" pitchFamily="34" charset="0"/>
              </a:rPr>
              <a:t>Zhang, G., </a:t>
            </a:r>
            <a:r>
              <a:rPr lang="en-US" sz="1500" dirty="0" err="1">
                <a:latin typeface="Calibri" pitchFamily="34" charset="0"/>
                <a:cs typeface="Calibri" pitchFamily="34" charset="0"/>
              </a:rPr>
              <a:t>Patuwo</a:t>
            </a:r>
            <a:r>
              <a:rPr lang="en-US" sz="1500" dirty="0">
                <a:latin typeface="Calibri" pitchFamily="34" charset="0"/>
                <a:cs typeface="Calibri" pitchFamily="34" charset="0"/>
              </a:rPr>
              <a:t>, B. E., Hu, M. Y. (1998). Forecasting with artificial neural networks: The state of the art. </a:t>
            </a:r>
            <a:r>
              <a:rPr lang="en-US" sz="1500" i="1" dirty="0">
                <a:latin typeface="Calibri" pitchFamily="34" charset="0"/>
                <a:cs typeface="Calibri" pitchFamily="34" charset="0"/>
              </a:rPr>
              <a:t>International Journal of Forecasting</a:t>
            </a:r>
            <a:r>
              <a:rPr lang="en-US" sz="1500" dirty="0">
                <a:latin typeface="Calibri" pitchFamily="34" charset="0"/>
                <a:cs typeface="Calibri" pitchFamily="34" charset="0"/>
              </a:rPr>
              <a:t>, 14, 35-62</a:t>
            </a:r>
            <a:r>
              <a:rPr lang="en-US" sz="1500" dirty="0" smtClean="0">
                <a:latin typeface="Calibri" pitchFamily="34" charset="0"/>
                <a:cs typeface="Calibri" pitchFamily="34" charset="0"/>
              </a:rPr>
              <a:t>.</a:t>
            </a:r>
            <a:endParaRPr lang="tr-TR" sz="1500" dirty="0">
              <a:latin typeface="Calibri" pitchFamily="34" charset="0"/>
              <a:cs typeface="Calibri" pitchFamily="34" charset="0"/>
            </a:endParaRPr>
          </a:p>
          <a:p>
            <a:r>
              <a:rPr lang="en-US" sz="1500" dirty="0">
                <a:latin typeface="Calibri" pitchFamily="34" charset="0"/>
                <a:cs typeface="Calibri" pitchFamily="34" charset="0"/>
              </a:rPr>
              <a:t>Zhang, G., Hu, Y.M. (1998). Neural network forecasting of the British Pound/US Dollar exchange rate. </a:t>
            </a:r>
            <a:r>
              <a:rPr lang="en-US" sz="1500" i="1" dirty="0">
                <a:latin typeface="Calibri" pitchFamily="34" charset="0"/>
                <a:cs typeface="Calibri" pitchFamily="34" charset="0"/>
              </a:rPr>
              <a:t>International Journal of Management Science</a:t>
            </a:r>
            <a:r>
              <a:rPr lang="en-US" sz="1500" dirty="0">
                <a:latin typeface="Calibri" pitchFamily="34" charset="0"/>
                <a:cs typeface="Calibri" pitchFamily="34" charset="0"/>
              </a:rPr>
              <a:t>, 26 (4), 495-506.</a:t>
            </a:r>
            <a:endParaRPr lang="tr-TR" sz="1500" dirty="0">
              <a:latin typeface="Calibri" pitchFamily="34" charset="0"/>
              <a:cs typeface="Calibri" pitchFamily="34" charset="0"/>
            </a:endParaRPr>
          </a:p>
          <a:p>
            <a:pPr lvl="0">
              <a:buNone/>
            </a:pPr>
            <a:endParaRPr lang="en-US" sz="1200" dirty="0"/>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Tree>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Rectangle 2"/>
          <p:cNvSpPr>
            <a:spLocks noGrp="1" noChangeArrowheads="1"/>
          </p:cNvSpPr>
          <p:nvPr>
            <p:ph type="title"/>
          </p:nvPr>
        </p:nvSpPr>
        <p:spPr/>
        <p:txBody>
          <a:bodyPr/>
          <a:lstStyle/>
          <a:p>
            <a:r>
              <a:rPr lang="tr-TR" dirty="0" smtClean="0">
                <a:latin typeface="Calibri" pitchFamily="34" charset="0"/>
                <a:cs typeface="Calibri" pitchFamily="34" charset="0"/>
              </a:rPr>
              <a:t>İçerik</a:t>
            </a:r>
            <a:endParaRPr lang="en-US" dirty="0">
              <a:solidFill>
                <a:schemeClr val="accent1"/>
              </a:solidFill>
              <a:latin typeface="Calibri" pitchFamily="34" charset="0"/>
              <a:cs typeface="Calibri" pitchFamily="34" charset="0"/>
            </a:endParaRPr>
          </a:p>
        </p:txBody>
      </p:sp>
      <p:sp>
        <p:nvSpPr>
          <p:cNvPr id="69635" name="Text Box 3"/>
          <p:cNvSpPr txBox="1">
            <a:spLocks noChangeArrowheads="1"/>
          </p:cNvSpPr>
          <p:nvPr/>
        </p:nvSpPr>
        <p:spPr bwMode="auto">
          <a:xfrm>
            <a:off x="1660525" y="722313"/>
            <a:ext cx="184150" cy="366712"/>
          </a:xfrm>
          <a:prstGeom prst="rect">
            <a:avLst/>
          </a:prstGeom>
          <a:noFill/>
          <a:ln w="9525">
            <a:noFill/>
            <a:miter lim="800000"/>
            <a:headEnd/>
            <a:tailEnd/>
          </a:ln>
          <a:effectLst/>
        </p:spPr>
        <p:txBody>
          <a:bodyPr wrap="none">
            <a:spAutoFit/>
          </a:bodyPr>
          <a:lstStyle/>
          <a:p>
            <a:endParaRPr lang="tr-TR" dirty="0"/>
          </a:p>
        </p:txBody>
      </p:sp>
      <p:sp>
        <p:nvSpPr>
          <p:cNvPr id="69678" name="AutoShape 46"/>
          <p:cNvSpPr>
            <a:spLocks noChangeArrowheads="1"/>
          </p:cNvSpPr>
          <p:nvPr/>
        </p:nvSpPr>
        <p:spPr bwMode="ltGray">
          <a:xfrm rot="5400000">
            <a:off x="-2422526" y="1474788"/>
            <a:ext cx="4824413" cy="4770438"/>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chemeClr val="bg2">
                  <a:gamma/>
                  <a:tint val="45490"/>
                  <a:invGamma/>
                </a:schemeClr>
              </a:gs>
              <a:gs pos="50000">
                <a:schemeClr val="bg2"/>
              </a:gs>
              <a:gs pos="100000">
                <a:schemeClr val="bg2">
                  <a:gamma/>
                  <a:tint val="45490"/>
                  <a:invGamma/>
                </a:schemeClr>
              </a:gs>
            </a:gsLst>
            <a:lin ang="0" scaled="1"/>
          </a:gradFill>
          <a:ln w="9525" algn="ctr">
            <a:noFill/>
            <a:miter lim="800000"/>
            <a:headEnd/>
            <a:tailEnd/>
          </a:ln>
          <a:effectLst/>
        </p:spPr>
        <p:txBody>
          <a:bodyPr wrap="none" anchor="ctr"/>
          <a:lstStyle/>
          <a:p>
            <a:endParaRPr lang="tr-TR" dirty="0"/>
          </a:p>
        </p:txBody>
      </p:sp>
      <p:sp>
        <p:nvSpPr>
          <p:cNvPr id="69679" name="AutoShape 47"/>
          <p:cNvSpPr>
            <a:spLocks noChangeArrowheads="1"/>
          </p:cNvSpPr>
          <p:nvPr/>
        </p:nvSpPr>
        <p:spPr bwMode="ltGray">
          <a:xfrm rot="5400000" flipH="1">
            <a:off x="-2016918" y="1910556"/>
            <a:ext cx="4032250" cy="3929063"/>
          </a:xfrm>
          <a:custGeom>
            <a:avLst/>
            <a:gdLst>
              <a:gd name="G0" fmla="+- 56 0 0"/>
              <a:gd name="G1" fmla="+- 11796480 0 0"/>
              <a:gd name="G2" fmla="+- 0 0 11796480"/>
              <a:gd name="T0" fmla="*/ 0 256 1"/>
              <a:gd name="T1" fmla="*/ 180 256 1"/>
              <a:gd name="G3" fmla="+- 11796480 T0 T1"/>
              <a:gd name="T2" fmla="*/ 0 256 1"/>
              <a:gd name="T3" fmla="*/ 90 256 1"/>
              <a:gd name="G4" fmla="+- 11796480 T2 T3"/>
              <a:gd name="G5" fmla="*/ G4 2 1"/>
              <a:gd name="T4" fmla="*/ 90 256 1"/>
              <a:gd name="T5" fmla="*/ 0 256 1"/>
              <a:gd name="G6" fmla="+- 11796480 T4 T5"/>
              <a:gd name="G7" fmla="*/ G6 2 1"/>
              <a:gd name="G8" fmla="abs 1179648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6"/>
              <a:gd name="G18" fmla="*/ 56 1 2"/>
              <a:gd name="G19" fmla="+- G18 5400 0"/>
              <a:gd name="G20" fmla="cos G19 11796480"/>
              <a:gd name="G21" fmla="sin G19 11796480"/>
              <a:gd name="G22" fmla="+- G20 10800 0"/>
              <a:gd name="G23" fmla="+- G21 10800 0"/>
              <a:gd name="G24" fmla="+- 10800 0 G20"/>
              <a:gd name="G25" fmla="+- 56 10800 0"/>
              <a:gd name="G26" fmla="?: G9 G17 G25"/>
              <a:gd name="G27" fmla="?: G9 0 21600"/>
              <a:gd name="G28" fmla="cos 10800 11796480"/>
              <a:gd name="G29" fmla="sin 10800 11796480"/>
              <a:gd name="G30" fmla="sin 56 11796480"/>
              <a:gd name="G31" fmla="+- G28 10800 0"/>
              <a:gd name="G32" fmla="+- G29 10800 0"/>
              <a:gd name="G33" fmla="+- G30 10800 0"/>
              <a:gd name="G34" fmla="?: G4 0 G31"/>
              <a:gd name="G35" fmla="?: 11796480 G34 0"/>
              <a:gd name="G36" fmla="?: G6 G35 G31"/>
              <a:gd name="G37" fmla="+- 21600 0 G36"/>
              <a:gd name="G38" fmla="?: G4 0 G33"/>
              <a:gd name="G39" fmla="?: 11796480 G38 G32"/>
              <a:gd name="G40" fmla="?: G6 G39 0"/>
              <a:gd name="G41" fmla="?: G4 G32 21600"/>
              <a:gd name="G42" fmla="?: G6 G41 G33"/>
              <a:gd name="T12" fmla="*/ 10800 w 21600"/>
              <a:gd name="T13" fmla="*/ 0 h 21600"/>
              <a:gd name="T14" fmla="*/ 5372 w 21600"/>
              <a:gd name="T15" fmla="*/ 10800 h 21600"/>
              <a:gd name="T16" fmla="*/ 10800 w 21600"/>
              <a:gd name="T17" fmla="*/ 10744 h 21600"/>
              <a:gd name="T18" fmla="*/ 16228 w 21600"/>
              <a:gd name="T19" fmla="*/ 10800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hlink">
                  <a:alpha val="36000"/>
                </a:schemeClr>
              </a:gs>
              <a:gs pos="100000">
                <a:schemeClr val="hlink">
                  <a:gamma/>
                  <a:tint val="0"/>
                  <a:invGamma/>
                </a:schemeClr>
              </a:gs>
            </a:gsLst>
            <a:lin ang="5400000" scaled="1"/>
          </a:gradFill>
          <a:ln w="0" algn="ctr">
            <a:noFill/>
            <a:miter lim="800000"/>
            <a:headEnd/>
            <a:tailEnd/>
          </a:ln>
          <a:effectLst/>
        </p:spPr>
        <p:txBody>
          <a:bodyPr wrap="none" anchor="ctr"/>
          <a:lstStyle/>
          <a:p>
            <a:endParaRPr lang="tr-TR" dirty="0"/>
          </a:p>
        </p:txBody>
      </p:sp>
      <p:sp>
        <p:nvSpPr>
          <p:cNvPr id="69681" name="AutoShape 49"/>
          <p:cNvSpPr>
            <a:spLocks noChangeArrowheads="1"/>
          </p:cNvSpPr>
          <p:nvPr/>
        </p:nvSpPr>
        <p:spPr bwMode="gray">
          <a:xfrm>
            <a:off x="1835696" y="5301208"/>
            <a:ext cx="3886820" cy="508000"/>
          </a:xfrm>
          <a:prstGeom prst="roundRect">
            <a:avLst>
              <a:gd name="adj" fmla="val 50000"/>
            </a:avLst>
          </a:prstGeom>
          <a:noFill/>
          <a:ln w="28575" algn="ctr">
            <a:solidFill>
              <a:schemeClr val="bg2"/>
            </a:solidFill>
            <a:round/>
            <a:headEnd/>
            <a:tailEnd/>
          </a:ln>
          <a:effectLst/>
        </p:spPr>
        <p:txBody>
          <a:bodyPr wrap="none" anchor="ctr"/>
          <a:lstStyle/>
          <a:p>
            <a:pPr eaLnBrk="0" hangingPunct="0"/>
            <a:r>
              <a:rPr lang="tr-TR" sz="2400" dirty="0" smtClean="0">
                <a:solidFill>
                  <a:schemeClr val="accent1"/>
                </a:solidFill>
                <a:latin typeface="Times New Roman" pitchFamily="18" charset="0"/>
                <a:cs typeface="Times New Roman" pitchFamily="18" charset="0"/>
              </a:rPr>
              <a:t>Sonuç</a:t>
            </a:r>
            <a:endParaRPr lang="en-US" sz="2400" dirty="0">
              <a:solidFill>
                <a:schemeClr val="accent1"/>
              </a:solidFill>
              <a:latin typeface="Times New Roman" pitchFamily="18" charset="0"/>
              <a:cs typeface="Times New Roman" pitchFamily="18" charset="0"/>
            </a:endParaRPr>
          </a:p>
        </p:txBody>
      </p:sp>
      <p:sp>
        <p:nvSpPr>
          <p:cNvPr id="69682" name="AutoShape 50"/>
          <p:cNvSpPr>
            <a:spLocks noChangeArrowheads="1"/>
          </p:cNvSpPr>
          <p:nvPr/>
        </p:nvSpPr>
        <p:spPr bwMode="gray">
          <a:xfrm>
            <a:off x="2339752" y="4149080"/>
            <a:ext cx="3886820" cy="508000"/>
          </a:xfrm>
          <a:prstGeom prst="roundRect">
            <a:avLst>
              <a:gd name="adj" fmla="val 50000"/>
            </a:avLst>
          </a:prstGeom>
          <a:noFill/>
          <a:ln w="28575" algn="ctr">
            <a:solidFill>
              <a:schemeClr val="bg2"/>
            </a:solidFill>
            <a:round/>
            <a:headEnd/>
            <a:tailEnd/>
          </a:ln>
          <a:effectLst/>
        </p:spPr>
        <p:txBody>
          <a:bodyPr wrap="none" anchor="ctr"/>
          <a:lstStyle/>
          <a:p>
            <a:pPr eaLnBrk="0" hangingPunct="0"/>
            <a:r>
              <a:rPr lang="en-US" sz="2400" dirty="0" err="1">
                <a:solidFill>
                  <a:schemeClr val="accent1"/>
                </a:solidFill>
                <a:latin typeface="Times New Roman" pitchFamily="18" charset="0"/>
                <a:cs typeface="Times New Roman" pitchFamily="18" charset="0"/>
              </a:rPr>
              <a:t>Uygulama</a:t>
            </a:r>
            <a:endParaRPr lang="en-US" sz="2400" dirty="0">
              <a:solidFill>
                <a:schemeClr val="accent1"/>
              </a:solidFill>
              <a:latin typeface="Times New Roman" pitchFamily="18" charset="0"/>
              <a:cs typeface="Times New Roman" pitchFamily="18" charset="0"/>
            </a:endParaRPr>
          </a:p>
        </p:txBody>
      </p:sp>
      <p:sp>
        <p:nvSpPr>
          <p:cNvPr id="69683" name="AutoShape 51"/>
          <p:cNvSpPr>
            <a:spLocks noChangeArrowheads="1"/>
          </p:cNvSpPr>
          <p:nvPr/>
        </p:nvSpPr>
        <p:spPr bwMode="gray">
          <a:xfrm>
            <a:off x="2339752" y="2996952"/>
            <a:ext cx="3886820" cy="508000"/>
          </a:xfrm>
          <a:prstGeom prst="roundRect">
            <a:avLst>
              <a:gd name="adj" fmla="val 50000"/>
            </a:avLst>
          </a:prstGeom>
          <a:noFill/>
          <a:ln w="28575" algn="ctr">
            <a:solidFill>
              <a:schemeClr val="bg2"/>
            </a:solidFill>
            <a:round/>
            <a:headEnd/>
            <a:tailEnd/>
          </a:ln>
          <a:effectLst/>
        </p:spPr>
        <p:txBody>
          <a:bodyPr wrap="none" anchor="ctr"/>
          <a:lstStyle/>
          <a:p>
            <a:pPr eaLnBrk="0" hangingPunct="0"/>
            <a:r>
              <a:rPr lang="tr-TR" sz="2400" dirty="0">
                <a:solidFill>
                  <a:schemeClr val="accent1"/>
                </a:solidFill>
                <a:latin typeface="Times New Roman" pitchFamily="18" charset="0"/>
                <a:cs typeface="Times New Roman" pitchFamily="18" charset="0"/>
              </a:rPr>
              <a:t>Yapay Sinir Ağları</a:t>
            </a:r>
            <a:endParaRPr lang="en-US" sz="2400" dirty="0">
              <a:solidFill>
                <a:schemeClr val="accent1"/>
              </a:solidFill>
              <a:latin typeface="Times New Roman" pitchFamily="18" charset="0"/>
              <a:cs typeface="Times New Roman" pitchFamily="18" charset="0"/>
            </a:endParaRPr>
          </a:p>
        </p:txBody>
      </p:sp>
      <p:sp>
        <p:nvSpPr>
          <p:cNvPr id="69684" name="AutoShape 52"/>
          <p:cNvSpPr>
            <a:spLocks noChangeArrowheads="1"/>
          </p:cNvSpPr>
          <p:nvPr/>
        </p:nvSpPr>
        <p:spPr bwMode="gray">
          <a:xfrm>
            <a:off x="1765300" y="1820863"/>
            <a:ext cx="3886820" cy="508000"/>
          </a:xfrm>
          <a:prstGeom prst="roundRect">
            <a:avLst>
              <a:gd name="adj" fmla="val 50000"/>
            </a:avLst>
          </a:prstGeom>
          <a:noFill/>
          <a:ln w="28575" algn="ctr">
            <a:solidFill>
              <a:schemeClr val="bg2"/>
            </a:solidFill>
            <a:round/>
            <a:headEnd/>
            <a:tailEnd/>
          </a:ln>
          <a:effectLst/>
        </p:spPr>
        <p:txBody>
          <a:bodyPr wrap="none" anchor="ctr"/>
          <a:lstStyle/>
          <a:p>
            <a:pPr eaLnBrk="0" hangingPunct="0"/>
            <a:r>
              <a:rPr lang="tr-TR" sz="2400" dirty="0" smtClean="0">
                <a:solidFill>
                  <a:schemeClr val="accent1"/>
                </a:solidFill>
                <a:latin typeface="Times New Roman" pitchFamily="18" charset="0"/>
                <a:cs typeface="Times New Roman" pitchFamily="18" charset="0"/>
              </a:rPr>
              <a:t>Altın (</a:t>
            </a:r>
            <a:r>
              <a:rPr lang="tr-TR" sz="2400" dirty="0">
                <a:solidFill>
                  <a:schemeClr val="accent1"/>
                </a:solidFill>
                <a:latin typeface="Times New Roman" pitchFamily="18" charset="0"/>
                <a:cs typeface="Times New Roman" pitchFamily="18" charset="0"/>
              </a:rPr>
              <a:t>Ons) Fiyatı</a:t>
            </a:r>
            <a:endParaRPr lang="en-US" sz="2400" b="1" dirty="0">
              <a:solidFill>
                <a:schemeClr val="accent1"/>
              </a:solidFill>
            </a:endParaRPr>
          </a:p>
        </p:txBody>
      </p:sp>
      <p:grpSp>
        <p:nvGrpSpPr>
          <p:cNvPr id="69685" name="Group 53"/>
          <p:cNvGrpSpPr>
            <a:grpSpLocks/>
          </p:cNvGrpSpPr>
          <p:nvPr/>
        </p:nvGrpSpPr>
        <p:grpSpPr bwMode="auto">
          <a:xfrm>
            <a:off x="1447800" y="1909763"/>
            <a:ext cx="381000" cy="381000"/>
            <a:chOff x="2078" y="1680"/>
            <a:chExt cx="1615" cy="1615"/>
          </a:xfrm>
        </p:grpSpPr>
        <p:sp>
          <p:nvSpPr>
            <p:cNvPr id="69686" name="Oval 54"/>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noFill/>
              <a:round/>
              <a:headEnd/>
              <a:tailEnd/>
            </a:ln>
            <a:effectLst/>
          </p:spPr>
          <p:txBody>
            <a:bodyPr wrap="none" anchor="ctr"/>
            <a:lstStyle/>
            <a:p>
              <a:endParaRPr lang="tr-TR"/>
            </a:p>
          </p:txBody>
        </p:sp>
        <p:sp>
          <p:nvSpPr>
            <p:cNvPr id="69687" name="Oval 55"/>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tr-TR"/>
            </a:p>
          </p:txBody>
        </p:sp>
        <p:sp>
          <p:nvSpPr>
            <p:cNvPr id="69688" name="Oval 56"/>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tr-TR"/>
            </a:p>
          </p:txBody>
        </p:sp>
        <p:sp>
          <p:nvSpPr>
            <p:cNvPr id="69689" name="Oval 57"/>
            <p:cNvSpPr>
              <a:spLocks noChangeArrowheads="1"/>
            </p:cNvSpPr>
            <p:nvPr/>
          </p:nvSpPr>
          <p:spPr bwMode="gray">
            <a:xfrm>
              <a:off x="2254" y="1856"/>
              <a:ext cx="1262" cy="1264"/>
            </a:xfrm>
            <a:prstGeom prst="ellipse">
              <a:avLst/>
            </a:prstGeom>
            <a:gradFill rotWithShape="1">
              <a:gsLst>
                <a:gs pos="0">
                  <a:srgbClr val="FFCC00">
                    <a:gamma/>
                    <a:shade val="0"/>
                    <a:invGamma/>
                  </a:srgbClr>
                </a:gs>
                <a:gs pos="100000">
                  <a:srgbClr val="FFCC00"/>
                </a:gs>
              </a:gsLst>
              <a:lin ang="2700000" scaled="1"/>
            </a:gradFill>
            <a:ln w="38100" algn="ctr">
              <a:noFill/>
              <a:round/>
              <a:headEnd/>
              <a:tailEnd/>
            </a:ln>
            <a:effectLst/>
          </p:spPr>
          <p:txBody>
            <a:bodyPr wrap="none" anchor="ctr">
              <a:spAutoFit/>
            </a:bodyPr>
            <a:lstStyle/>
            <a:p>
              <a:endParaRPr lang="tr-TR"/>
            </a:p>
          </p:txBody>
        </p:sp>
        <p:sp>
          <p:nvSpPr>
            <p:cNvPr id="69690" name="Oval 58"/>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tr-TR"/>
            </a:p>
          </p:txBody>
        </p:sp>
        <p:sp>
          <p:nvSpPr>
            <p:cNvPr id="69691" name="Oval 59"/>
            <p:cNvSpPr>
              <a:spLocks noChangeArrowheads="1"/>
            </p:cNvSpPr>
            <p:nvPr/>
          </p:nvSpPr>
          <p:spPr bwMode="gray">
            <a:xfrm>
              <a:off x="2337" y="1939"/>
              <a:ext cx="1096" cy="1098"/>
            </a:xfrm>
            <a:prstGeom prst="ellipse">
              <a:avLst/>
            </a:prstGeom>
            <a:gradFill rotWithShape="1">
              <a:gsLst>
                <a:gs pos="0">
                  <a:srgbClr val="FFCC00"/>
                </a:gs>
                <a:gs pos="100000">
                  <a:srgbClr val="FFCC00">
                    <a:gamma/>
                    <a:shade val="48627"/>
                    <a:invGamma/>
                  </a:srgbClr>
                </a:gs>
              </a:gsLst>
              <a:lin ang="2700000" scaled="1"/>
            </a:gradFill>
            <a:ln w="38100" algn="ctr">
              <a:noFill/>
              <a:round/>
              <a:headEnd/>
              <a:tailEnd/>
            </a:ln>
            <a:effectLst/>
          </p:spPr>
          <p:txBody>
            <a:bodyPr anchor="ctr">
              <a:spAutoFit/>
            </a:bodyPr>
            <a:lstStyle/>
            <a:p>
              <a:endParaRPr lang="tr-TR"/>
            </a:p>
          </p:txBody>
        </p:sp>
      </p:grpSp>
      <p:grpSp>
        <p:nvGrpSpPr>
          <p:cNvPr id="69692" name="Group 60"/>
          <p:cNvGrpSpPr>
            <a:grpSpLocks/>
          </p:cNvGrpSpPr>
          <p:nvPr/>
        </p:nvGrpSpPr>
        <p:grpSpPr bwMode="auto">
          <a:xfrm>
            <a:off x="2034952" y="3103315"/>
            <a:ext cx="381000" cy="381000"/>
            <a:chOff x="2078" y="1680"/>
            <a:chExt cx="1615" cy="1615"/>
          </a:xfrm>
        </p:grpSpPr>
        <p:sp>
          <p:nvSpPr>
            <p:cNvPr id="69693" name="Oval 61"/>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noFill/>
              <a:round/>
              <a:headEnd/>
              <a:tailEnd/>
            </a:ln>
            <a:effectLst/>
          </p:spPr>
          <p:txBody>
            <a:bodyPr wrap="none" anchor="ctr"/>
            <a:lstStyle/>
            <a:p>
              <a:endParaRPr lang="tr-TR"/>
            </a:p>
          </p:txBody>
        </p:sp>
        <p:sp>
          <p:nvSpPr>
            <p:cNvPr id="69694" name="Oval 62"/>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tr-TR"/>
            </a:p>
          </p:txBody>
        </p:sp>
        <p:sp>
          <p:nvSpPr>
            <p:cNvPr id="69695" name="Oval 63"/>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tr-TR"/>
            </a:p>
          </p:txBody>
        </p:sp>
        <p:sp>
          <p:nvSpPr>
            <p:cNvPr id="69696" name="Oval 64"/>
            <p:cNvSpPr>
              <a:spLocks noChangeArrowheads="1"/>
            </p:cNvSpPr>
            <p:nvPr/>
          </p:nvSpPr>
          <p:spPr bwMode="gray">
            <a:xfrm>
              <a:off x="2254" y="1856"/>
              <a:ext cx="1262" cy="1264"/>
            </a:xfrm>
            <a:prstGeom prst="ellipse">
              <a:avLst/>
            </a:prstGeom>
            <a:gradFill rotWithShape="1">
              <a:gsLst>
                <a:gs pos="0">
                  <a:srgbClr val="48BE67">
                    <a:gamma/>
                    <a:shade val="0"/>
                    <a:invGamma/>
                  </a:srgbClr>
                </a:gs>
                <a:gs pos="100000">
                  <a:srgbClr val="48BE67"/>
                </a:gs>
              </a:gsLst>
              <a:lin ang="2700000" scaled="1"/>
            </a:gradFill>
            <a:ln w="38100" algn="ctr">
              <a:noFill/>
              <a:round/>
              <a:headEnd/>
              <a:tailEnd/>
            </a:ln>
            <a:effectLst/>
          </p:spPr>
          <p:txBody>
            <a:bodyPr wrap="none" anchor="ctr">
              <a:spAutoFit/>
            </a:bodyPr>
            <a:lstStyle/>
            <a:p>
              <a:endParaRPr lang="tr-TR"/>
            </a:p>
          </p:txBody>
        </p:sp>
        <p:sp>
          <p:nvSpPr>
            <p:cNvPr id="69697" name="Oval 65"/>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tr-TR"/>
            </a:p>
          </p:txBody>
        </p:sp>
        <p:sp>
          <p:nvSpPr>
            <p:cNvPr id="69698" name="Oval 66"/>
            <p:cNvSpPr>
              <a:spLocks noChangeArrowheads="1"/>
            </p:cNvSpPr>
            <p:nvPr/>
          </p:nvSpPr>
          <p:spPr bwMode="gray">
            <a:xfrm>
              <a:off x="2337" y="1939"/>
              <a:ext cx="1096" cy="1098"/>
            </a:xfrm>
            <a:prstGeom prst="ellipse">
              <a:avLst/>
            </a:prstGeom>
            <a:gradFill rotWithShape="1">
              <a:gsLst>
                <a:gs pos="0">
                  <a:srgbClr val="48BE67"/>
                </a:gs>
                <a:gs pos="100000">
                  <a:srgbClr val="48BE67">
                    <a:gamma/>
                    <a:shade val="48627"/>
                    <a:invGamma/>
                  </a:srgbClr>
                </a:gs>
              </a:gsLst>
              <a:lin ang="2700000" scaled="1"/>
            </a:gradFill>
            <a:ln w="38100" algn="ctr">
              <a:noFill/>
              <a:round/>
              <a:headEnd/>
              <a:tailEnd/>
            </a:ln>
            <a:effectLst/>
          </p:spPr>
          <p:txBody>
            <a:bodyPr anchor="ctr">
              <a:spAutoFit/>
            </a:bodyPr>
            <a:lstStyle/>
            <a:p>
              <a:endParaRPr lang="tr-TR"/>
            </a:p>
          </p:txBody>
        </p:sp>
      </p:grpSp>
      <p:grpSp>
        <p:nvGrpSpPr>
          <p:cNvPr id="69699" name="Group 67"/>
          <p:cNvGrpSpPr>
            <a:grpSpLocks/>
          </p:cNvGrpSpPr>
          <p:nvPr/>
        </p:nvGrpSpPr>
        <p:grpSpPr bwMode="auto">
          <a:xfrm>
            <a:off x="2034952" y="4225280"/>
            <a:ext cx="381000" cy="381000"/>
            <a:chOff x="2078" y="1680"/>
            <a:chExt cx="1615" cy="1615"/>
          </a:xfrm>
        </p:grpSpPr>
        <p:sp>
          <p:nvSpPr>
            <p:cNvPr id="69700" name="Oval 68"/>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noFill/>
              <a:round/>
              <a:headEnd/>
              <a:tailEnd/>
            </a:ln>
            <a:effectLst/>
          </p:spPr>
          <p:txBody>
            <a:bodyPr wrap="none" anchor="ctr"/>
            <a:lstStyle/>
            <a:p>
              <a:endParaRPr lang="tr-TR"/>
            </a:p>
          </p:txBody>
        </p:sp>
        <p:sp>
          <p:nvSpPr>
            <p:cNvPr id="69701" name="Oval 69"/>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tr-TR"/>
            </a:p>
          </p:txBody>
        </p:sp>
        <p:sp>
          <p:nvSpPr>
            <p:cNvPr id="69702" name="Oval 70"/>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tr-TR"/>
            </a:p>
          </p:txBody>
        </p:sp>
        <p:sp>
          <p:nvSpPr>
            <p:cNvPr id="69703" name="Oval 71"/>
            <p:cNvSpPr>
              <a:spLocks noChangeArrowheads="1"/>
            </p:cNvSpPr>
            <p:nvPr/>
          </p:nvSpPr>
          <p:spPr bwMode="gray">
            <a:xfrm>
              <a:off x="2254" y="1856"/>
              <a:ext cx="1262" cy="1264"/>
            </a:xfrm>
            <a:prstGeom prst="ellipse">
              <a:avLst/>
            </a:prstGeom>
            <a:gradFill rotWithShape="1">
              <a:gsLst>
                <a:gs pos="0">
                  <a:srgbClr val="21B3E1"/>
                </a:gs>
                <a:gs pos="100000">
                  <a:srgbClr val="21B3E1">
                    <a:gamma/>
                    <a:shade val="46275"/>
                    <a:invGamma/>
                  </a:srgbClr>
                </a:gs>
              </a:gsLst>
              <a:lin ang="5400000" scaled="1"/>
            </a:gradFill>
            <a:ln w="38100" algn="ctr">
              <a:noFill/>
              <a:round/>
              <a:headEnd/>
              <a:tailEnd/>
            </a:ln>
            <a:effectLst/>
          </p:spPr>
          <p:txBody>
            <a:bodyPr wrap="none" anchor="ctr">
              <a:spAutoFit/>
            </a:bodyPr>
            <a:lstStyle/>
            <a:p>
              <a:endParaRPr lang="tr-TR"/>
            </a:p>
          </p:txBody>
        </p:sp>
        <p:sp>
          <p:nvSpPr>
            <p:cNvPr id="69704" name="Oval 72"/>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tr-TR"/>
            </a:p>
          </p:txBody>
        </p:sp>
        <p:sp>
          <p:nvSpPr>
            <p:cNvPr id="69705" name="Oval 73"/>
            <p:cNvSpPr>
              <a:spLocks noChangeArrowheads="1"/>
            </p:cNvSpPr>
            <p:nvPr/>
          </p:nvSpPr>
          <p:spPr bwMode="gray">
            <a:xfrm>
              <a:off x="2337" y="1939"/>
              <a:ext cx="1096" cy="1098"/>
            </a:xfrm>
            <a:prstGeom prst="ellipse">
              <a:avLst/>
            </a:prstGeom>
            <a:gradFill rotWithShape="1">
              <a:gsLst>
                <a:gs pos="0">
                  <a:srgbClr val="21B3E1"/>
                </a:gs>
                <a:gs pos="100000">
                  <a:srgbClr val="21B3E1">
                    <a:gamma/>
                    <a:shade val="48627"/>
                    <a:invGamma/>
                  </a:srgbClr>
                </a:gs>
              </a:gsLst>
              <a:lin ang="2700000" scaled="1"/>
            </a:gradFill>
            <a:ln w="38100" algn="ctr">
              <a:noFill/>
              <a:round/>
              <a:headEnd/>
              <a:tailEnd/>
            </a:ln>
            <a:effectLst/>
          </p:spPr>
          <p:txBody>
            <a:bodyPr anchor="ctr">
              <a:spAutoFit/>
            </a:bodyPr>
            <a:lstStyle/>
            <a:p>
              <a:endParaRPr lang="tr-TR"/>
            </a:p>
          </p:txBody>
        </p:sp>
      </p:grpSp>
      <p:grpSp>
        <p:nvGrpSpPr>
          <p:cNvPr id="69706" name="Group 74"/>
          <p:cNvGrpSpPr>
            <a:grpSpLocks/>
          </p:cNvGrpSpPr>
          <p:nvPr/>
        </p:nvGrpSpPr>
        <p:grpSpPr bwMode="auto">
          <a:xfrm>
            <a:off x="1499146" y="5402808"/>
            <a:ext cx="381000" cy="381000"/>
            <a:chOff x="2078" y="1680"/>
            <a:chExt cx="1615" cy="1615"/>
          </a:xfrm>
        </p:grpSpPr>
        <p:sp>
          <p:nvSpPr>
            <p:cNvPr id="69707" name="Oval 75"/>
            <p:cNvSpPr>
              <a:spLocks noChangeArrowheads="1"/>
            </p:cNvSpPr>
            <p:nvPr/>
          </p:nvSpPr>
          <p:spPr bwMode="gray">
            <a:xfrm>
              <a:off x="2078" y="1680"/>
              <a:ext cx="1615" cy="1615"/>
            </a:xfrm>
            <a:prstGeom prst="ellipse">
              <a:avLst/>
            </a:prstGeom>
            <a:gradFill rotWithShape="1">
              <a:gsLst>
                <a:gs pos="0">
                  <a:srgbClr val="FFFFFF">
                    <a:gamma/>
                    <a:shade val="46275"/>
                    <a:invGamma/>
                  </a:srgbClr>
                </a:gs>
                <a:gs pos="50000">
                  <a:srgbClr val="FFFFFF"/>
                </a:gs>
                <a:gs pos="100000">
                  <a:srgbClr val="FFFFFF">
                    <a:gamma/>
                    <a:shade val="46275"/>
                    <a:invGamma/>
                  </a:srgbClr>
                </a:gs>
              </a:gsLst>
              <a:lin ang="5400000" scaled="1"/>
            </a:gradFill>
            <a:ln w="57150" algn="ctr">
              <a:noFill/>
              <a:round/>
              <a:headEnd/>
              <a:tailEnd/>
            </a:ln>
            <a:effectLst/>
          </p:spPr>
          <p:txBody>
            <a:bodyPr wrap="none" anchor="ctr"/>
            <a:lstStyle/>
            <a:p>
              <a:endParaRPr lang="tr-TR"/>
            </a:p>
          </p:txBody>
        </p:sp>
        <p:sp>
          <p:nvSpPr>
            <p:cNvPr id="69708" name="Oval 76"/>
            <p:cNvSpPr>
              <a:spLocks noChangeArrowheads="1"/>
            </p:cNvSpPr>
            <p:nvPr/>
          </p:nvSpPr>
          <p:spPr bwMode="gray">
            <a:xfrm>
              <a:off x="2170" y="1771"/>
              <a:ext cx="1430" cy="1430"/>
            </a:xfrm>
            <a:prstGeom prst="ellipse">
              <a:avLst/>
            </a:prstGeom>
            <a:gradFill rotWithShape="1">
              <a:gsLst>
                <a:gs pos="0">
                  <a:srgbClr val="FFFFFF">
                    <a:gamma/>
                    <a:shade val="63529"/>
                    <a:invGamma/>
                  </a:srgbClr>
                </a:gs>
                <a:gs pos="50000">
                  <a:srgbClr val="FFFFFF"/>
                </a:gs>
                <a:gs pos="100000">
                  <a:srgbClr val="FFFFFF">
                    <a:gamma/>
                    <a:shade val="63529"/>
                    <a:invGamma/>
                  </a:srgbClr>
                </a:gs>
              </a:gsLst>
              <a:lin ang="0" scaled="1"/>
            </a:gradFill>
            <a:ln w="9525" algn="ctr">
              <a:noFill/>
              <a:round/>
              <a:headEnd/>
              <a:tailEnd/>
            </a:ln>
            <a:effectLst/>
          </p:spPr>
          <p:txBody>
            <a:bodyPr wrap="none" anchor="ctr"/>
            <a:lstStyle/>
            <a:p>
              <a:endParaRPr lang="tr-TR"/>
            </a:p>
          </p:txBody>
        </p:sp>
        <p:sp>
          <p:nvSpPr>
            <p:cNvPr id="69709" name="Oval 77"/>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w="38100" algn="ctr">
              <a:noFill/>
              <a:round/>
              <a:headEnd/>
              <a:tailEnd/>
            </a:ln>
            <a:effectLst/>
          </p:spPr>
          <p:txBody>
            <a:bodyPr wrap="none" anchor="ctr">
              <a:spAutoFit/>
            </a:bodyPr>
            <a:lstStyle/>
            <a:p>
              <a:endParaRPr lang="tr-TR"/>
            </a:p>
          </p:txBody>
        </p:sp>
        <p:sp>
          <p:nvSpPr>
            <p:cNvPr id="69710" name="Oval 78"/>
            <p:cNvSpPr>
              <a:spLocks noChangeArrowheads="1"/>
            </p:cNvSpPr>
            <p:nvPr/>
          </p:nvSpPr>
          <p:spPr bwMode="gray">
            <a:xfrm>
              <a:off x="2254" y="1856"/>
              <a:ext cx="1262" cy="1264"/>
            </a:xfrm>
            <a:prstGeom prst="ellipse">
              <a:avLst/>
            </a:prstGeom>
            <a:gradFill rotWithShape="1">
              <a:gsLst>
                <a:gs pos="0">
                  <a:srgbClr val="8D67E1">
                    <a:gamma/>
                    <a:shade val="0"/>
                    <a:invGamma/>
                  </a:srgbClr>
                </a:gs>
                <a:gs pos="100000">
                  <a:srgbClr val="8D67E1"/>
                </a:gs>
              </a:gsLst>
              <a:lin ang="2700000" scaled="1"/>
            </a:gradFill>
            <a:ln w="38100" algn="ctr">
              <a:noFill/>
              <a:round/>
              <a:headEnd/>
              <a:tailEnd/>
            </a:ln>
            <a:effectLst/>
          </p:spPr>
          <p:txBody>
            <a:bodyPr wrap="none" anchor="ctr">
              <a:spAutoFit/>
            </a:bodyPr>
            <a:lstStyle/>
            <a:p>
              <a:endParaRPr lang="tr-TR"/>
            </a:p>
          </p:txBody>
        </p:sp>
        <p:sp>
          <p:nvSpPr>
            <p:cNvPr id="69711" name="Oval 79"/>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w="38100" algn="ctr">
              <a:noFill/>
              <a:round/>
              <a:headEnd/>
              <a:tailEnd/>
            </a:ln>
            <a:effectLst/>
          </p:spPr>
          <p:txBody>
            <a:bodyPr anchor="ctr">
              <a:spAutoFit/>
            </a:bodyPr>
            <a:lstStyle/>
            <a:p>
              <a:endParaRPr lang="tr-TR"/>
            </a:p>
          </p:txBody>
        </p:sp>
        <p:sp>
          <p:nvSpPr>
            <p:cNvPr id="69712" name="Oval 80"/>
            <p:cNvSpPr>
              <a:spLocks noChangeArrowheads="1"/>
            </p:cNvSpPr>
            <p:nvPr/>
          </p:nvSpPr>
          <p:spPr bwMode="gray">
            <a:xfrm>
              <a:off x="2337" y="1939"/>
              <a:ext cx="1096" cy="1098"/>
            </a:xfrm>
            <a:prstGeom prst="ellipse">
              <a:avLst/>
            </a:prstGeom>
            <a:gradFill rotWithShape="1">
              <a:gsLst>
                <a:gs pos="0">
                  <a:srgbClr val="8D67E1"/>
                </a:gs>
                <a:gs pos="100000">
                  <a:srgbClr val="8D67E1">
                    <a:gamma/>
                    <a:shade val="48627"/>
                    <a:invGamma/>
                  </a:srgbClr>
                </a:gs>
              </a:gsLst>
              <a:lin ang="2700000" scaled="1"/>
            </a:gradFill>
            <a:ln w="38100" algn="ctr">
              <a:noFill/>
              <a:round/>
              <a:headEnd/>
              <a:tailEnd/>
            </a:ln>
            <a:effectLst/>
          </p:spPr>
          <p:txBody>
            <a:bodyPr anchor="ctr">
              <a:spAutoFit/>
            </a:bodyPr>
            <a:lstStyle/>
            <a:p>
              <a:endParaRPr lang="tr-TR"/>
            </a:p>
          </p:txBody>
        </p:sp>
      </p:grpSp>
      <p:sp>
        <p:nvSpPr>
          <p:cNvPr id="46" name="Rectangle 45"/>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8"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a:t>
            </a:r>
            <a:r>
              <a:rPr lang="tr-TR" sz="1200" dirty="0" smtClean="0">
                <a:solidFill>
                  <a:srgbClr val="002060"/>
                </a:solidFill>
                <a:latin typeface="Times New Roman" pitchFamily="18" charset="0"/>
                <a:cs typeface="Times New Roman" pitchFamily="18" charset="0"/>
              </a:rPr>
              <a:t>Türkiye</a:t>
            </a:r>
            <a:endParaRPr lang="en-US" sz="1200" dirty="0">
              <a:solidFill>
                <a:srgbClr val="002060"/>
              </a:solidFill>
              <a:latin typeface="Times New Roman" pitchFamily="18" charset="0"/>
              <a:cs typeface="Times New Roman" pitchFamily="18"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nodeType="withEffect">
                                  <p:stCondLst>
                                    <p:cond delay="0"/>
                                  </p:stCondLst>
                                  <p:childTnLst>
                                    <p:set>
                                      <p:cBhvr>
                                        <p:cTn id="6" dur="1" fill="hold">
                                          <p:stCondLst>
                                            <p:cond delay="0"/>
                                          </p:stCondLst>
                                        </p:cTn>
                                        <p:tgtEl>
                                          <p:spTgt spid="69685"/>
                                        </p:tgtEl>
                                        <p:attrNameLst>
                                          <p:attrName>style.visibility</p:attrName>
                                        </p:attrNameLst>
                                      </p:cBhvr>
                                      <p:to>
                                        <p:strVal val="visible"/>
                                      </p:to>
                                    </p:set>
                                    <p:anim calcmode="lin" valueType="num">
                                      <p:cBhvr>
                                        <p:cTn id="7" dur="1000" fill="hold"/>
                                        <p:tgtEl>
                                          <p:spTgt spid="69685"/>
                                        </p:tgtEl>
                                        <p:attrNameLst>
                                          <p:attrName>ppt_x</p:attrName>
                                        </p:attrNameLst>
                                      </p:cBhvr>
                                      <p:tavLst>
                                        <p:tav tm="0">
                                          <p:val>
                                            <p:strVal val="#ppt_x-.2"/>
                                          </p:val>
                                        </p:tav>
                                        <p:tav tm="100000">
                                          <p:val>
                                            <p:strVal val="#ppt_x"/>
                                          </p:val>
                                        </p:tav>
                                      </p:tavLst>
                                    </p:anim>
                                    <p:anim calcmode="lin" valueType="num">
                                      <p:cBhvr>
                                        <p:cTn id="8" dur="1000" fill="hold"/>
                                        <p:tgtEl>
                                          <p:spTgt spid="69685"/>
                                        </p:tgtEl>
                                        <p:attrNameLst>
                                          <p:attrName>ppt_y</p:attrName>
                                        </p:attrNameLst>
                                      </p:cBhvr>
                                      <p:tavLst>
                                        <p:tav tm="0">
                                          <p:val>
                                            <p:strVal val="#ppt_y"/>
                                          </p:val>
                                        </p:tav>
                                        <p:tav tm="100000">
                                          <p:val>
                                            <p:strVal val="#ppt_y"/>
                                          </p:val>
                                        </p:tav>
                                      </p:tavLst>
                                    </p:anim>
                                    <p:animEffect transition="in" filter="wipe(right)" prLst="gradientSize: 0.1">
                                      <p:cBhvr>
                                        <p:cTn id="9" dur="1000"/>
                                        <p:tgtEl>
                                          <p:spTgt spid="69685"/>
                                        </p:tgtEl>
                                      </p:cBhvr>
                                    </p:animEffect>
                                  </p:childTnLst>
                                </p:cTn>
                              </p:par>
                              <p:par>
                                <p:cTn id="10" presetID="27" presetClass="entr" presetSubtype="0" fill="hold" grpId="0" nodeType="withEffect">
                                  <p:stCondLst>
                                    <p:cond delay="0"/>
                                  </p:stCondLst>
                                  <p:iterate type="lt">
                                    <p:tmPct val="50000"/>
                                  </p:iterate>
                                  <p:childTnLst>
                                    <p:set>
                                      <p:cBhvr>
                                        <p:cTn id="11" dur="1" fill="hold">
                                          <p:stCondLst>
                                            <p:cond delay="0"/>
                                          </p:stCondLst>
                                        </p:cTn>
                                        <p:tgtEl>
                                          <p:spTgt spid="69684"/>
                                        </p:tgtEl>
                                        <p:attrNameLst>
                                          <p:attrName>style.visibility</p:attrName>
                                        </p:attrNameLst>
                                      </p:cBhvr>
                                      <p:to>
                                        <p:strVal val="visible"/>
                                      </p:to>
                                    </p:set>
                                    <p:anim calcmode="discrete" valueType="clr">
                                      <p:cBhvr override="childStyle">
                                        <p:cTn id="12" dur="80"/>
                                        <p:tgtEl>
                                          <p:spTgt spid="69684"/>
                                        </p:tgtEl>
                                        <p:attrNameLst>
                                          <p:attrName>style.color</p:attrName>
                                        </p:attrNameLst>
                                      </p:cBhvr>
                                      <p:tavLst>
                                        <p:tav tm="0">
                                          <p:val>
                                            <p:clrVal>
                                              <a:schemeClr val="accent2"/>
                                            </p:clrVal>
                                          </p:val>
                                        </p:tav>
                                        <p:tav tm="50000">
                                          <p:val>
                                            <p:clrVal>
                                              <a:schemeClr val="hlink"/>
                                            </p:clrVal>
                                          </p:val>
                                        </p:tav>
                                      </p:tavLst>
                                    </p:anim>
                                    <p:anim calcmode="discrete" valueType="clr">
                                      <p:cBhvr>
                                        <p:cTn id="13" dur="80"/>
                                        <p:tgtEl>
                                          <p:spTgt spid="69684"/>
                                        </p:tgtEl>
                                        <p:attrNameLst>
                                          <p:attrName>fillcolor</p:attrName>
                                        </p:attrNameLst>
                                      </p:cBhvr>
                                      <p:tavLst>
                                        <p:tav tm="0">
                                          <p:val>
                                            <p:clrVal>
                                              <a:schemeClr val="accent2"/>
                                            </p:clrVal>
                                          </p:val>
                                        </p:tav>
                                        <p:tav tm="50000">
                                          <p:val>
                                            <p:clrVal>
                                              <a:schemeClr val="hlink"/>
                                            </p:clrVal>
                                          </p:val>
                                        </p:tav>
                                      </p:tavLst>
                                    </p:anim>
                                    <p:set>
                                      <p:cBhvr>
                                        <p:cTn id="14" dur="80"/>
                                        <p:tgtEl>
                                          <p:spTgt spid="69684"/>
                                        </p:tgtEl>
                                        <p:attrNameLst>
                                          <p:attrName>fill.type</p:attrName>
                                        </p:attrNameLst>
                                      </p:cBhvr>
                                      <p:to>
                                        <p:strVal val="solid"/>
                                      </p:to>
                                    </p:set>
                                  </p:childTnLst>
                                </p:cTn>
                              </p:par>
                            </p:childTnLst>
                          </p:cTn>
                        </p:par>
                        <p:par>
                          <p:cTn id="15" fill="hold">
                            <p:stCondLst>
                              <p:cond delay="1000"/>
                            </p:stCondLst>
                            <p:childTnLst>
                              <p:par>
                                <p:cTn id="16" presetID="29" presetClass="entr" presetSubtype="0" fill="hold" nodeType="afterEffect">
                                  <p:stCondLst>
                                    <p:cond delay="0"/>
                                  </p:stCondLst>
                                  <p:childTnLst>
                                    <p:set>
                                      <p:cBhvr>
                                        <p:cTn id="17" dur="1" fill="hold">
                                          <p:stCondLst>
                                            <p:cond delay="0"/>
                                          </p:stCondLst>
                                        </p:cTn>
                                        <p:tgtEl>
                                          <p:spTgt spid="69692"/>
                                        </p:tgtEl>
                                        <p:attrNameLst>
                                          <p:attrName>style.visibility</p:attrName>
                                        </p:attrNameLst>
                                      </p:cBhvr>
                                      <p:to>
                                        <p:strVal val="visible"/>
                                      </p:to>
                                    </p:set>
                                    <p:anim calcmode="lin" valueType="num">
                                      <p:cBhvr>
                                        <p:cTn id="18" dur="1000" fill="hold"/>
                                        <p:tgtEl>
                                          <p:spTgt spid="69692"/>
                                        </p:tgtEl>
                                        <p:attrNameLst>
                                          <p:attrName>ppt_x</p:attrName>
                                        </p:attrNameLst>
                                      </p:cBhvr>
                                      <p:tavLst>
                                        <p:tav tm="0">
                                          <p:val>
                                            <p:strVal val="#ppt_x-.2"/>
                                          </p:val>
                                        </p:tav>
                                        <p:tav tm="100000">
                                          <p:val>
                                            <p:strVal val="#ppt_x"/>
                                          </p:val>
                                        </p:tav>
                                      </p:tavLst>
                                    </p:anim>
                                    <p:anim calcmode="lin" valueType="num">
                                      <p:cBhvr>
                                        <p:cTn id="19" dur="1000" fill="hold"/>
                                        <p:tgtEl>
                                          <p:spTgt spid="69692"/>
                                        </p:tgtEl>
                                        <p:attrNameLst>
                                          <p:attrName>ppt_y</p:attrName>
                                        </p:attrNameLst>
                                      </p:cBhvr>
                                      <p:tavLst>
                                        <p:tav tm="0">
                                          <p:val>
                                            <p:strVal val="#ppt_y"/>
                                          </p:val>
                                        </p:tav>
                                        <p:tav tm="100000">
                                          <p:val>
                                            <p:strVal val="#ppt_y"/>
                                          </p:val>
                                        </p:tav>
                                      </p:tavLst>
                                    </p:anim>
                                    <p:animEffect transition="in" filter="wipe(right)" prLst="gradientSize: 0.1">
                                      <p:cBhvr>
                                        <p:cTn id="20" dur="1000"/>
                                        <p:tgtEl>
                                          <p:spTgt spid="69692"/>
                                        </p:tgtEl>
                                      </p:cBhvr>
                                    </p:animEffect>
                                  </p:childTnLst>
                                </p:cTn>
                              </p:par>
                              <p:par>
                                <p:cTn id="21" presetID="27" presetClass="entr" presetSubtype="0" fill="hold" grpId="0" nodeType="withEffect">
                                  <p:stCondLst>
                                    <p:cond delay="0"/>
                                  </p:stCondLst>
                                  <p:iterate type="lt">
                                    <p:tmPct val="50000"/>
                                  </p:iterate>
                                  <p:childTnLst>
                                    <p:set>
                                      <p:cBhvr>
                                        <p:cTn id="22" dur="1" fill="hold">
                                          <p:stCondLst>
                                            <p:cond delay="0"/>
                                          </p:stCondLst>
                                        </p:cTn>
                                        <p:tgtEl>
                                          <p:spTgt spid="69683"/>
                                        </p:tgtEl>
                                        <p:attrNameLst>
                                          <p:attrName>style.visibility</p:attrName>
                                        </p:attrNameLst>
                                      </p:cBhvr>
                                      <p:to>
                                        <p:strVal val="visible"/>
                                      </p:to>
                                    </p:set>
                                    <p:anim calcmode="discrete" valueType="clr">
                                      <p:cBhvr override="childStyle">
                                        <p:cTn id="23" dur="80"/>
                                        <p:tgtEl>
                                          <p:spTgt spid="69683"/>
                                        </p:tgtEl>
                                        <p:attrNameLst>
                                          <p:attrName>style.color</p:attrName>
                                        </p:attrNameLst>
                                      </p:cBhvr>
                                      <p:tavLst>
                                        <p:tav tm="0">
                                          <p:val>
                                            <p:clrVal>
                                              <a:schemeClr val="accent2"/>
                                            </p:clrVal>
                                          </p:val>
                                        </p:tav>
                                        <p:tav tm="50000">
                                          <p:val>
                                            <p:clrVal>
                                              <a:schemeClr val="hlink"/>
                                            </p:clrVal>
                                          </p:val>
                                        </p:tav>
                                      </p:tavLst>
                                    </p:anim>
                                    <p:anim calcmode="discrete" valueType="clr">
                                      <p:cBhvr>
                                        <p:cTn id="24" dur="80"/>
                                        <p:tgtEl>
                                          <p:spTgt spid="69683"/>
                                        </p:tgtEl>
                                        <p:attrNameLst>
                                          <p:attrName>fillcolor</p:attrName>
                                        </p:attrNameLst>
                                      </p:cBhvr>
                                      <p:tavLst>
                                        <p:tav tm="0">
                                          <p:val>
                                            <p:clrVal>
                                              <a:schemeClr val="accent2"/>
                                            </p:clrVal>
                                          </p:val>
                                        </p:tav>
                                        <p:tav tm="50000">
                                          <p:val>
                                            <p:clrVal>
                                              <a:schemeClr val="hlink"/>
                                            </p:clrVal>
                                          </p:val>
                                        </p:tav>
                                      </p:tavLst>
                                    </p:anim>
                                    <p:set>
                                      <p:cBhvr>
                                        <p:cTn id="25" dur="80"/>
                                        <p:tgtEl>
                                          <p:spTgt spid="69683"/>
                                        </p:tgtEl>
                                        <p:attrNameLst>
                                          <p:attrName>fill.type</p:attrName>
                                        </p:attrNameLst>
                                      </p:cBhvr>
                                      <p:to>
                                        <p:strVal val="solid"/>
                                      </p:to>
                                    </p:set>
                                  </p:childTnLst>
                                </p:cTn>
                              </p:par>
                            </p:childTnLst>
                          </p:cTn>
                        </p:par>
                        <p:par>
                          <p:cTn id="26" fill="hold">
                            <p:stCondLst>
                              <p:cond delay="2000"/>
                            </p:stCondLst>
                            <p:childTnLst>
                              <p:par>
                                <p:cTn id="27" presetID="29" presetClass="entr" presetSubtype="0" fill="hold" nodeType="afterEffect">
                                  <p:stCondLst>
                                    <p:cond delay="0"/>
                                  </p:stCondLst>
                                  <p:childTnLst>
                                    <p:set>
                                      <p:cBhvr>
                                        <p:cTn id="28" dur="1" fill="hold">
                                          <p:stCondLst>
                                            <p:cond delay="0"/>
                                          </p:stCondLst>
                                        </p:cTn>
                                        <p:tgtEl>
                                          <p:spTgt spid="69699"/>
                                        </p:tgtEl>
                                        <p:attrNameLst>
                                          <p:attrName>style.visibility</p:attrName>
                                        </p:attrNameLst>
                                      </p:cBhvr>
                                      <p:to>
                                        <p:strVal val="visible"/>
                                      </p:to>
                                    </p:set>
                                    <p:anim calcmode="lin" valueType="num">
                                      <p:cBhvr>
                                        <p:cTn id="29" dur="1000" fill="hold"/>
                                        <p:tgtEl>
                                          <p:spTgt spid="69699"/>
                                        </p:tgtEl>
                                        <p:attrNameLst>
                                          <p:attrName>ppt_x</p:attrName>
                                        </p:attrNameLst>
                                      </p:cBhvr>
                                      <p:tavLst>
                                        <p:tav tm="0">
                                          <p:val>
                                            <p:strVal val="#ppt_x-.2"/>
                                          </p:val>
                                        </p:tav>
                                        <p:tav tm="100000">
                                          <p:val>
                                            <p:strVal val="#ppt_x"/>
                                          </p:val>
                                        </p:tav>
                                      </p:tavLst>
                                    </p:anim>
                                    <p:anim calcmode="lin" valueType="num">
                                      <p:cBhvr>
                                        <p:cTn id="30" dur="1000" fill="hold"/>
                                        <p:tgtEl>
                                          <p:spTgt spid="69699"/>
                                        </p:tgtEl>
                                        <p:attrNameLst>
                                          <p:attrName>ppt_y</p:attrName>
                                        </p:attrNameLst>
                                      </p:cBhvr>
                                      <p:tavLst>
                                        <p:tav tm="0">
                                          <p:val>
                                            <p:strVal val="#ppt_y"/>
                                          </p:val>
                                        </p:tav>
                                        <p:tav tm="100000">
                                          <p:val>
                                            <p:strVal val="#ppt_y"/>
                                          </p:val>
                                        </p:tav>
                                      </p:tavLst>
                                    </p:anim>
                                    <p:animEffect transition="in" filter="wipe(right)" prLst="gradientSize: 0.1">
                                      <p:cBhvr>
                                        <p:cTn id="31" dur="1000"/>
                                        <p:tgtEl>
                                          <p:spTgt spid="69699"/>
                                        </p:tgtEl>
                                      </p:cBhvr>
                                    </p:animEffect>
                                  </p:childTnLst>
                                </p:cTn>
                              </p:par>
                              <p:par>
                                <p:cTn id="32" presetID="27" presetClass="entr" presetSubtype="0" fill="hold" grpId="0" nodeType="withEffect">
                                  <p:stCondLst>
                                    <p:cond delay="0"/>
                                  </p:stCondLst>
                                  <p:iterate type="lt">
                                    <p:tmPct val="50000"/>
                                  </p:iterate>
                                  <p:childTnLst>
                                    <p:set>
                                      <p:cBhvr>
                                        <p:cTn id="33" dur="1" fill="hold">
                                          <p:stCondLst>
                                            <p:cond delay="0"/>
                                          </p:stCondLst>
                                        </p:cTn>
                                        <p:tgtEl>
                                          <p:spTgt spid="69682"/>
                                        </p:tgtEl>
                                        <p:attrNameLst>
                                          <p:attrName>style.visibility</p:attrName>
                                        </p:attrNameLst>
                                      </p:cBhvr>
                                      <p:to>
                                        <p:strVal val="visible"/>
                                      </p:to>
                                    </p:set>
                                    <p:anim calcmode="discrete" valueType="clr">
                                      <p:cBhvr override="childStyle">
                                        <p:cTn id="34" dur="80"/>
                                        <p:tgtEl>
                                          <p:spTgt spid="69682"/>
                                        </p:tgtEl>
                                        <p:attrNameLst>
                                          <p:attrName>style.color</p:attrName>
                                        </p:attrNameLst>
                                      </p:cBhvr>
                                      <p:tavLst>
                                        <p:tav tm="0">
                                          <p:val>
                                            <p:clrVal>
                                              <a:schemeClr val="accent2"/>
                                            </p:clrVal>
                                          </p:val>
                                        </p:tav>
                                        <p:tav tm="50000">
                                          <p:val>
                                            <p:clrVal>
                                              <a:schemeClr val="hlink"/>
                                            </p:clrVal>
                                          </p:val>
                                        </p:tav>
                                      </p:tavLst>
                                    </p:anim>
                                    <p:anim calcmode="discrete" valueType="clr">
                                      <p:cBhvr>
                                        <p:cTn id="35" dur="80"/>
                                        <p:tgtEl>
                                          <p:spTgt spid="69682"/>
                                        </p:tgtEl>
                                        <p:attrNameLst>
                                          <p:attrName>fillcolor</p:attrName>
                                        </p:attrNameLst>
                                      </p:cBhvr>
                                      <p:tavLst>
                                        <p:tav tm="0">
                                          <p:val>
                                            <p:clrVal>
                                              <a:schemeClr val="accent2"/>
                                            </p:clrVal>
                                          </p:val>
                                        </p:tav>
                                        <p:tav tm="50000">
                                          <p:val>
                                            <p:clrVal>
                                              <a:schemeClr val="hlink"/>
                                            </p:clrVal>
                                          </p:val>
                                        </p:tav>
                                      </p:tavLst>
                                    </p:anim>
                                    <p:set>
                                      <p:cBhvr>
                                        <p:cTn id="36" dur="80"/>
                                        <p:tgtEl>
                                          <p:spTgt spid="69682"/>
                                        </p:tgtEl>
                                        <p:attrNameLst>
                                          <p:attrName>fill.type</p:attrName>
                                        </p:attrNameLst>
                                      </p:cBhvr>
                                      <p:to>
                                        <p:strVal val="solid"/>
                                      </p:to>
                                    </p:set>
                                  </p:childTnLst>
                                </p:cTn>
                              </p:par>
                            </p:childTnLst>
                          </p:cTn>
                        </p:par>
                        <p:par>
                          <p:cTn id="37" fill="hold">
                            <p:stCondLst>
                              <p:cond delay="3000"/>
                            </p:stCondLst>
                            <p:childTnLst>
                              <p:par>
                                <p:cTn id="38" presetID="29" presetClass="entr" presetSubtype="0" fill="hold" nodeType="afterEffect">
                                  <p:stCondLst>
                                    <p:cond delay="0"/>
                                  </p:stCondLst>
                                  <p:childTnLst>
                                    <p:set>
                                      <p:cBhvr>
                                        <p:cTn id="39" dur="1" fill="hold">
                                          <p:stCondLst>
                                            <p:cond delay="0"/>
                                          </p:stCondLst>
                                        </p:cTn>
                                        <p:tgtEl>
                                          <p:spTgt spid="69706"/>
                                        </p:tgtEl>
                                        <p:attrNameLst>
                                          <p:attrName>style.visibility</p:attrName>
                                        </p:attrNameLst>
                                      </p:cBhvr>
                                      <p:to>
                                        <p:strVal val="visible"/>
                                      </p:to>
                                    </p:set>
                                    <p:anim calcmode="lin" valueType="num">
                                      <p:cBhvr>
                                        <p:cTn id="40" dur="1000" fill="hold"/>
                                        <p:tgtEl>
                                          <p:spTgt spid="69706"/>
                                        </p:tgtEl>
                                        <p:attrNameLst>
                                          <p:attrName>ppt_x</p:attrName>
                                        </p:attrNameLst>
                                      </p:cBhvr>
                                      <p:tavLst>
                                        <p:tav tm="0">
                                          <p:val>
                                            <p:strVal val="#ppt_x-.2"/>
                                          </p:val>
                                        </p:tav>
                                        <p:tav tm="100000">
                                          <p:val>
                                            <p:strVal val="#ppt_x"/>
                                          </p:val>
                                        </p:tav>
                                      </p:tavLst>
                                    </p:anim>
                                    <p:anim calcmode="lin" valueType="num">
                                      <p:cBhvr>
                                        <p:cTn id="41" dur="1000" fill="hold"/>
                                        <p:tgtEl>
                                          <p:spTgt spid="69706"/>
                                        </p:tgtEl>
                                        <p:attrNameLst>
                                          <p:attrName>ppt_y</p:attrName>
                                        </p:attrNameLst>
                                      </p:cBhvr>
                                      <p:tavLst>
                                        <p:tav tm="0">
                                          <p:val>
                                            <p:strVal val="#ppt_y"/>
                                          </p:val>
                                        </p:tav>
                                        <p:tav tm="100000">
                                          <p:val>
                                            <p:strVal val="#ppt_y"/>
                                          </p:val>
                                        </p:tav>
                                      </p:tavLst>
                                    </p:anim>
                                    <p:animEffect transition="in" filter="wipe(right)" prLst="gradientSize: 0.1">
                                      <p:cBhvr>
                                        <p:cTn id="42" dur="1000"/>
                                        <p:tgtEl>
                                          <p:spTgt spid="69706"/>
                                        </p:tgtEl>
                                      </p:cBhvr>
                                    </p:animEffect>
                                  </p:childTnLst>
                                </p:cTn>
                              </p:par>
                              <p:par>
                                <p:cTn id="43" presetID="27" presetClass="entr" presetSubtype="0" fill="hold" grpId="0" nodeType="withEffect">
                                  <p:stCondLst>
                                    <p:cond delay="0"/>
                                  </p:stCondLst>
                                  <p:iterate type="lt">
                                    <p:tmPct val="50000"/>
                                  </p:iterate>
                                  <p:childTnLst>
                                    <p:set>
                                      <p:cBhvr>
                                        <p:cTn id="44" dur="1" fill="hold">
                                          <p:stCondLst>
                                            <p:cond delay="0"/>
                                          </p:stCondLst>
                                        </p:cTn>
                                        <p:tgtEl>
                                          <p:spTgt spid="69681"/>
                                        </p:tgtEl>
                                        <p:attrNameLst>
                                          <p:attrName>style.visibility</p:attrName>
                                        </p:attrNameLst>
                                      </p:cBhvr>
                                      <p:to>
                                        <p:strVal val="visible"/>
                                      </p:to>
                                    </p:set>
                                    <p:anim calcmode="discrete" valueType="clr">
                                      <p:cBhvr override="childStyle">
                                        <p:cTn id="45" dur="80"/>
                                        <p:tgtEl>
                                          <p:spTgt spid="69681"/>
                                        </p:tgtEl>
                                        <p:attrNameLst>
                                          <p:attrName>style.color</p:attrName>
                                        </p:attrNameLst>
                                      </p:cBhvr>
                                      <p:tavLst>
                                        <p:tav tm="0">
                                          <p:val>
                                            <p:clrVal>
                                              <a:schemeClr val="accent2"/>
                                            </p:clrVal>
                                          </p:val>
                                        </p:tav>
                                        <p:tav tm="50000">
                                          <p:val>
                                            <p:clrVal>
                                              <a:schemeClr val="hlink"/>
                                            </p:clrVal>
                                          </p:val>
                                        </p:tav>
                                      </p:tavLst>
                                    </p:anim>
                                    <p:anim calcmode="discrete" valueType="clr">
                                      <p:cBhvr>
                                        <p:cTn id="46" dur="80"/>
                                        <p:tgtEl>
                                          <p:spTgt spid="69681"/>
                                        </p:tgtEl>
                                        <p:attrNameLst>
                                          <p:attrName>fillcolor</p:attrName>
                                        </p:attrNameLst>
                                      </p:cBhvr>
                                      <p:tavLst>
                                        <p:tav tm="0">
                                          <p:val>
                                            <p:clrVal>
                                              <a:schemeClr val="accent2"/>
                                            </p:clrVal>
                                          </p:val>
                                        </p:tav>
                                        <p:tav tm="50000">
                                          <p:val>
                                            <p:clrVal>
                                              <a:schemeClr val="hlink"/>
                                            </p:clrVal>
                                          </p:val>
                                        </p:tav>
                                      </p:tavLst>
                                    </p:anim>
                                    <p:set>
                                      <p:cBhvr>
                                        <p:cTn id="47" dur="80"/>
                                        <p:tgtEl>
                                          <p:spTgt spid="69681"/>
                                        </p:tgtEl>
                                        <p:attrNameLst>
                                          <p:attrName>fill.type</p:attrName>
                                        </p:attrNameLst>
                                      </p:cBhvr>
                                      <p:to>
                                        <p:strVal val="solid"/>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681" grpId="0" animBg="1"/>
      <p:bldP spid="69682" grpId="0" animBg="1"/>
      <p:bldP spid="69683" grpId="0" animBg="1"/>
      <p:bldP spid="6968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7" name="WordArt 3"/>
          <p:cNvSpPr>
            <a:spLocks noChangeArrowheads="1" noChangeShapeType="1" noTextEdit="1"/>
          </p:cNvSpPr>
          <p:nvPr/>
        </p:nvSpPr>
        <p:spPr bwMode="gray">
          <a:xfrm>
            <a:off x="3048000" y="1676400"/>
            <a:ext cx="5340424" cy="533400"/>
          </a:xfrm>
          <a:prstGeom prst="rect">
            <a:avLst/>
          </a:prstGeom>
        </p:spPr>
        <p:txBody>
          <a:bodyPr wrap="none" fromWordArt="1">
            <a:prstTxWarp prst="textDeflate">
              <a:avLst>
                <a:gd name="adj" fmla="val 0"/>
              </a:avLst>
            </a:prstTxWarp>
          </a:bodyPr>
          <a:lstStyle/>
          <a:p>
            <a:pPr algn="ctr"/>
            <a:r>
              <a:rPr lang="tr-TR" sz="3600" b="1" kern="10" dirty="0" smtClean="0">
                <a:ln w="19050">
                  <a:solidFill>
                    <a:schemeClr val="bg1"/>
                  </a:solidFill>
                  <a:round/>
                  <a:headEnd/>
                  <a:tailEnd/>
                </a:ln>
                <a:gradFill rotWithShape="1">
                  <a:gsLst>
                    <a:gs pos="0">
                      <a:schemeClr val="accent2"/>
                    </a:gs>
                    <a:gs pos="100000">
                      <a:schemeClr val="hlink"/>
                    </a:gs>
                  </a:gsLst>
                  <a:lin ang="0" scaled="1"/>
                </a:gradFill>
                <a:effectLst>
                  <a:outerShdw blurRad="38100" dist="38100" dir="2700000" algn="tl">
                    <a:srgbClr val="000000">
                      <a:alpha val="43137"/>
                    </a:srgbClr>
                  </a:outerShdw>
                </a:effectLst>
                <a:latin typeface="Arial"/>
                <a:cs typeface="Arial"/>
              </a:rPr>
              <a:t>Teşekkürler</a:t>
            </a:r>
            <a:endParaRPr lang="tr-TR" sz="3600" b="1" kern="10" dirty="0">
              <a:ln w="19050">
                <a:solidFill>
                  <a:schemeClr val="bg1"/>
                </a:solidFill>
                <a:round/>
                <a:headEnd/>
                <a:tailEnd/>
              </a:ln>
              <a:gradFill rotWithShape="1">
                <a:gsLst>
                  <a:gs pos="0">
                    <a:schemeClr val="accent2"/>
                  </a:gs>
                  <a:gs pos="100000">
                    <a:schemeClr val="hlink"/>
                  </a:gs>
                </a:gsLst>
                <a:lin ang="0" scaled="1"/>
              </a:gradFill>
              <a:effectLst>
                <a:outerShdw blurRad="38100" dist="38100" dir="2700000" algn="tl">
                  <a:srgbClr val="000000">
                    <a:alpha val="43137"/>
                  </a:srgbClr>
                </a:outerShdw>
              </a:effectLst>
              <a:latin typeface="Arial"/>
              <a:cs typeface="Arial"/>
            </a:endParaRPr>
          </a:p>
        </p:txBody>
      </p:sp>
      <p:sp>
        <p:nvSpPr>
          <p:cNvPr id="6" name="Subtitle 4"/>
          <p:cNvSpPr txBox="1">
            <a:spLocks/>
          </p:cNvSpPr>
          <p:nvPr/>
        </p:nvSpPr>
        <p:spPr bwMode="white">
          <a:xfrm>
            <a:off x="0" y="2852936"/>
            <a:ext cx="6696744" cy="3384376"/>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marL="0" indent="0" algn="r" rtl="0" eaLnBrk="1" fontAlgn="base" hangingPunct="1">
              <a:spcBef>
                <a:spcPct val="20000"/>
              </a:spcBef>
              <a:spcAft>
                <a:spcPct val="0"/>
              </a:spcAft>
              <a:buClr>
                <a:schemeClr val="hlink"/>
              </a:buClr>
              <a:buFont typeface="Wingdings" pitchFamily="2" charset="2"/>
              <a:buNone/>
              <a:defRPr sz="1200" b="1">
                <a:solidFill>
                  <a:schemeClr val="tx2"/>
                </a:solidFill>
                <a:latin typeface="+mn-lt"/>
                <a:ea typeface="+mn-ea"/>
                <a:cs typeface="+mn-cs"/>
              </a:defRPr>
            </a:lvl1pPr>
            <a:lvl2pPr marL="742950" indent="-285750" algn="l" rtl="0" eaLnBrk="1" fontAlgn="base" hangingPunct="1">
              <a:spcBef>
                <a:spcPct val="20000"/>
              </a:spcBef>
              <a:spcAft>
                <a:spcPct val="0"/>
              </a:spcAft>
              <a:buClr>
                <a:schemeClr val="accent1"/>
              </a:buClr>
              <a:buFont typeface="Wingdings" pitchFamily="2" charset="2"/>
              <a:buChar char="§"/>
              <a:defRPr sz="2800">
                <a:solidFill>
                  <a:schemeClr val="tx1"/>
                </a:solidFill>
                <a:latin typeface="+mj-lt"/>
              </a:defRPr>
            </a:lvl2pPr>
            <a:lvl3pPr marL="1143000" indent="-228600" algn="l" rtl="0" eaLnBrk="1" fontAlgn="base" hangingPunct="1">
              <a:spcBef>
                <a:spcPct val="20000"/>
              </a:spcBef>
              <a:spcAft>
                <a:spcPct val="0"/>
              </a:spcAft>
              <a:buClr>
                <a:schemeClr val="tx1"/>
              </a:buClr>
              <a:buChar char="•"/>
              <a:defRPr sz="2400">
                <a:solidFill>
                  <a:schemeClr val="tx1"/>
                </a:solidFill>
                <a:latin typeface="+mj-lt"/>
              </a:defRPr>
            </a:lvl3pPr>
            <a:lvl4pPr marL="1600200" indent="-228600" algn="l" rtl="0" eaLnBrk="1" fontAlgn="base" hangingPunct="1">
              <a:spcBef>
                <a:spcPct val="20000"/>
              </a:spcBef>
              <a:spcAft>
                <a:spcPct val="0"/>
              </a:spcAft>
              <a:buChar char="–"/>
              <a:defRPr sz="2000">
                <a:solidFill>
                  <a:schemeClr val="tx1"/>
                </a:solidFill>
                <a:latin typeface="+mj-lt"/>
              </a:defRPr>
            </a:lvl4pPr>
            <a:lvl5pPr marL="2057400" indent="-228600" algn="l" rtl="0" eaLnBrk="1" fontAlgn="base" hangingPunct="1">
              <a:spcBef>
                <a:spcPct val="20000"/>
              </a:spcBef>
              <a:spcAft>
                <a:spcPct val="0"/>
              </a:spcAft>
              <a:buChar char="»"/>
              <a:defRPr sz="2000">
                <a:solidFill>
                  <a:schemeClr val="tx1"/>
                </a:solidFill>
                <a:latin typeface="+mj-lt"/>
              </a:defRPr>
            </a:lvl5pPr>
            <a:lvl6pPr marL="2514600" indent="-228600" algn="l" rtl="0" eaLnBrk="1" fontAlgn="base" hangingPunct="1">
              <a:spcBef>
                <a:spcPct val="20000"/>
              </a:spcBef>
              <a:spcAft>
                <a:spcPct val="0"/>
              </a:spcAft>
              <a:buChar char="»"/>
              <a:defRPr sz="2000">
                <a:solidFill>
                  <a:schemeClr val="tx1"/>
                </a:solidFill>
                <a:latin typeface="+mj-lt"/>
              </a:defRPr>
            </a:lvl6pPr>
            <a:lvl7pPr marL="2971800" indent="-228600" algn="l" rtl="0" eaLnBrk="1" fontAlgn="base" hangingPunct="1">
              <a:spcBef>
                <a:spcPct val="20000"/>
              </a:spcBef>
              <a:spcAft>
                <a:spcPct val="0"/>
              </a:spcAft>
              <a:buChar char="»"/>
              <a:defRPr sz="2000">
                <a:solidFill>
                  <a:schemeClr val="tx1"/>
                </a:solidFill>
                <a:latin typeface="+mj-lt"/>
              </a:defRPr>
            </a:lvl7pPr>
            <a:lvl8pPr marL="3429000" indent="-228600" algn="l" rtl="0" eaLnBrk="1" fontAlgn="base" hangingPunct="1">
              <a:spcBef>
                <a:spcPct val="20000"/>
              </a:spcBef>
              <a:spcAft>
                <a:spcPct val="0"/>
              </a:spcAft>
              <a:buChar char="»"/>
              <a:defRPr sz="2000">
                <a:solidFill>
                  <a:schemeClr val="tx1"/>
                </a:solidFill>
                <a:latin typeface="+mj-lt"/>
              </a:defRPr>
            </a:lvl8pPr>
            <a:lvl9pPr marL="3886200" indent="-228600" algn="l" rtl="0" eaLnBrk="1" fontAlgn="base" hangingPunct="1">
              <a:spcBef>
                <a:spcPct val="20000"/>
              </a:spcBef>
              <a:spcAft>
                <a:spcPct val="0"/>
              </a:spcAft>
              <a:buChar char="»"/>
              <a:defRPr sz="2000">
                <a:solidFill>
                  <a:schemeClr val="tx1"/>
                </a:solidFill>
                <a:latin typeface="+mj-lt"/>
              </a:defRPr>
            </a:lvl9pPr>
          </a:lstStyle>
          <a:p>
            <a:pPr algn="l"/>
            <a:endParaRPr lang="tr-TR" sz="2400" dirty="0" smtClean="0">
              <a:solidFill>
                <a:srgbClr val="002060"/>
              </a:solidFill>
            </a:endParaRPr>
          </a:p>
          <a:p>
            <a:pPr algn="l"/>
            <a:endParaRPr lang="tr-TR" sz="2400" dirty="0" smtClean="0">
              <a:solidFill>
                <a:srgbClr val="002060"/>
              </a:solidFill>
            </a:endParaRPr>
          </a:p>
          <a:p>
            <a:pPr algn="l"/>
            <a:r>
              <a:rPr lang="tr-TR" sz="3000" dirty="0" smtClean="0">
                <a:solidFill>
                  <a:srgbClr val="002060"/>
                </a:solidFill>
                <a:latin typeface="Calibri" pitchFamily="34" charset="0"/>
                <a:cs typeface="Calibri" pitchFamily="34" charset="0"/>
              </a:rPr>
              <a:t>Metin USLU</a:t>
            </a:r>
          </a:p>
          <a:p>
            <a:pPr algn="l"/>
            <a:r>
              <a:rPr lang="tr-TR" sz="3000" dirty="0" smtClean="0">
                <a:solidFill>
                  <a:srgbClr val="002060"/>
                </a:solidFill>
                <a:latin typeface="Calibri" pitchFamily="34" charset="0"/>
                <a:cs typeface="Calibri" pitchFamily="34" charset="0"/>
              </a:rPr>
              <a:t>Hacettepe </a:t>
            </a:r>
            <a:r>
              <a:rPr lang="tr-TR" sz="3000" smtClean="0">
                <a:solidFill>
                  <a:srgbClr val="002060"/>
                </a:solidFill>
                <a:latin typeface="Calibri" pitchFamily="34" charset="0"/>
                <a:cs typeface="Calibri" pitchFamily="34" charset="0"/>
              </a:rPr>
              <a:t>Üniversitesi İstatistik </a:t>
            </a:r>
            <a:r>
              <a:rPr lang="tr-TR" sz="3000" dirty="0" smtClean="0">
                <a:solidFill>
                  <a:srgbClr val="002060"/>
                </a:solidFill>
                <a:latin typeface="Calibri" pitchFamily="34" charset="0"/>
                <a:cs typeface="Calibri" pitchFamily="34" charset="0"/>
              </a:rPr>
              <a:t>Bölümü</a:t>
            </a:r>
          </a:p>
          <a:p>
            <a:pPr algn="l"/>
            <a:r>
              <a:rPr lang="tr-TR" sz="3000" dirty="0" smtClean="0">
                <a:solidFill>
                  <a:srgbClr val="002060"/>
                </a:solidFill>
                <a:latin typeface="Calibri" pitchFamily="34" charset="0"/>
                <a:cs typeface="Calibri" pitchFamily="34" charset="0"/>
              </a:rPr>
              <a:t>uslumetin@gmail.com</a:t>
            </a:r>
          </a:p>
        </p:txBody>
      </p:sp>
      <p:pic>
        <p:nvPicPr>
          <p:cNvPr id="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3568" y="620688"/>
            <a:ext cx="1251496" cy="16707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7544" y="0"/>
            <a:ext cx="1847850" cy="2990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ntr" presetSubtype="0" fill="hold" grpId="0" nodeType="withEffect">
                                  <p:stCondLst>
                                    <p:cond delay="0"/>
                                  </p:stCondLst>
                                  <p:iterate type="lt">
                                    <p:tmPct val="50000"/>
                                  </p:iterate>
                                  <p:childTnLst>
                                    <p:set>
                                      <p:cBhvr>
                                        <p:cTn id="6" dur="1" fill="hold">
                                          <p:stCondLst>
                                            <p:cond delay="0"/>
                                          </p:stCondLst>
                                        </p:cTn>
                                        <p:tgtEl>
                                          <p:spTgt spid="88067"/>
                                        </p:tgtEl>
                                        <p:attrNameLst>
                                          <p:attrName>style.visibility</p:attrName>
                                        </p:attrNameLst>
                                      </p:cBhvr>
                                      <p:to>
                                        <p:strVal val="visible"/>
                                      </p:to>
                                    </p:set>
                                    <p:anim calcmode="discrete" valueType="clr">
                                      <p:cBhvr override="childStyle">
                                        <p:cTn id="7" dur="500"/>
                                        <p:tgtEl>
                                          <p:spTgt spid="88067"/>
                                        </p:tgtEl>
                                        <p:attrNameLst>
                                          <p:attrName>style.color</p:attrName>
                                        </p:attrNameLst>
                                      </p:cBhvr>
                                      <p:tavLst>
                                        <p:tav tm="0">
                                          <p:val>
                                            <p:clrVal>
                                              <a:schemeClr val="accent2"/>
                                            </p:clrVal>
                                          </p:val>
                                        </p:tav>
                                        <p:tav tm="50000">
                                          <p:val>
                                            <p:clrVal>
                                              <a:schemeClr val="hlink"/>
                                            </p:clrVal>
                                          </p:val>
                                        </p:tav>
                                      </p:tavLst>
                                    </p:anim>
                                    <p:anim calcmode="discrete" valueType="clr">
                                      <p:cBhvr>
                                        <p:cTn id="8" dur="500"/>
                                        <p:tgtEl>
                                          <p:spTgt spid="88067"/>
                                        </p:tgtEl>
                                        <p:attrNameLst>
                                          <p:attrName>fillcolor</p:attrName>
                                        </p:attrNameLst>
                                      </p:cBhvr>
                                      <p:tavLst>
                                        <p:tav tm="0">
                                          <p:val>
                                            <p:clrVal>
                                              <a:schemeClr val="accent2"/>
                                            </p:clrVal>
                                          </p:val>
                                        </p:tav>
                                        <p:tav tm="50000">
                                          <p:val>
                                            <p:clrVal>
                                              <a:schemeClr val="hlink"/>
                                            </p:clrVal>
                                          </p:val>
                                        </p:tav>
                                      </p:tavLst>
                                    </p:anim>
                                    <p:set>
                                      <p:cBhvr>
                                        <p:cTn id="9" dur="500"/>
                                        <p:tgtEl>
                                          <p:spTgt spid="88067"/>
                                        </p:tgtEl>
                                        <p:attrNameLst>
                                          <p:attrName>fill.type</p:attrName>
                                        </p:attrNameLst>
                                      </p:cBhvr>
                                      <p:to>
                                        <p:strVal val="solid"/>
                                      </p:to>
                                    </p:set>
                                  </p:childTnLst>
                                </p:cTn>
                              </p:par>
                            </p:childTnLst>
                          </p:cTn>
                        </p:par>
                        <p:par>
                          <p:cTn id="10" fill="hold">
                            <p:stCondLst>
                              <p:cond delay="3000"/>
                            </p:stCondLst>
                            <p:childTnLst>
                              <p:par>
                                <p:cTn id="11" presetID="42" presetClass="entr" presetSubtype="0" fill="hold" nodeType="afterEffect">
                                  <p:stCondLst>
                                    <p:cond delay="0"/>
                                  </p:stCondLst>
                                  <p:childTnLst>
                                    <p:set>
                                      <p:cBhvr>
                                        <p:cTn id="12" dur="1" fill="hold">
                                          <p:stCondLst>
                                            <p:cond delay="0"/>
                                          </p:stCondLst>
                                        </p:cTn>
                                        <p:tgtEl>
                                          <p:spTgt spid="6">
                                            <p:txEl>
                                              <p:pRg st="2" end="2"/>
                                            </p:txEl>
                                          </p:spTgt>
                                        </p:tgtEl>
                                        <p:attrNameLst>
                                          <p:attrName>style.visibility</p:attrName>
                                        </p:attrNameLst>
                                      </p:cBhvr>
                                      <p:to>
                                        <p:strVal val="visible"/>
                                      </p:to>
                                    </p:set>
                                    <p:animEffect transition="in" filter="fade">
                                      <p:cBhvr>
                                        <p:cTn id="13" dur="1000"/>
                                        <p:tgtEl>
                                          <p:spTgt spid="6">
                                            <p:txEl>
                                              <p:pRg st="2" end="2"/>
                                            </p:txEl>
                                          </p:spTgt>
                                        </p:tgtEl>
                                      </p:cBhvr>
                                    </p:animEffect>
                                    <p:anim calcmode="lin" valueType="num">
                                      <p:cBhvr>
                                        <p:cTn id="14" dur="10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5" dur="1000" fill="hold"/>
                                        <p:tgtEl>
                                          <p:spTgt spid="6">
                                            <p:txEl>
                                              <p:pRg st="2" end="2"/>
                                            </p:txEl>
                                          </p:spTgt>
                                        </p:tgtEl>
                                        <p:attrNameLst>
                                          <p:attrName>ppt_y</p:attrName>
                                        </p:attrNameLst>
                                      </p:cBhvr>
                                      <p:tavLst>
                                        <p:tav tm="0">
                                          <p:val>
                                            <p:strVal val="#ppt_y+.1"/>
                                          </p:val>
                                        </p:tav>
                                        <p:tav tm="100000">
                                          <p:val>
                                            <p:strVal val="#ppt_y"/>
                                          </p:val>
                                        </p:tav>
                                      </p:tavLst>
                                    </p:anim>
                                  </p:childTnLst>
                                </p:cTn>
                              </p:par>
                            </p:childTnLst>
                          </p:cTn>
                        </p:par>
                        <p:par>
                          <p:cTn id="16" fill="hold">
                            <p:stCondLst>
                              <p:cond delay="4000"/>
                            </p:stCondLst>
                            <p:childTnLst>
                              <p:par>
                                <p:cTn id="17" presetID="42" presetClass="entr" presetSubtype="0" fill="hold" nodeType="after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Effect transition="in" filter="fade">
                                      <p:cBhvr>
                                        <p:cTn id="19" dur="1000"/>
                                        <p:tgtEl>
                                          <p:spTgt spid="6">
                                            <p:txEl>
                                              <p:pRg st="3" end="3"/>
                                            </p:txEl>
                                          </p:spTgt>
                                        </p:tgtEl>
                                      </p:cBhvr>
                                    </p:animEffect>
                                    <p:anim calcmode="lin" valueType="num">
                                      <p:cBhvr>
                                        <p:cTn id="20" dur="10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6">
                                            <p:txEl>
                                              <p:pRg st="3" end="3"/>
                                            </p:txEl>
                                          </p:spTgt>
                                        </p:tgtEl>
                                        <p:attrNameLst>
                                          <p:attrName>ppt_y</p:attrName>
                                        </p:attrNameLst>
                                      </p:cBhvr>
                                      <p:tavLst>
                                        <p:tav tm="0">
                                          <p:val>
                                            <p:strVal val="#ppt_y+.1"/>
                                          </p:val>
                                        </p:tav>
                                        <p:tav tm="100000">
                                          <p:val>
                                            <p:strVal val="#ppt_y"/>
                                          </p:val>
                                        </p:tav>
                                      </p:tavLst>
                                    </p:anim>
                                  </p:childTnLst>
                                </p:cTn>
                              </p:par>
                            </p:childTnLst>
                          </p:cTn>
                        </p:par>
                        <p:par>
                          <p:cTn id="22" fill="hold">
                            <p:stCondLst>
                              <p:cond delay="5000"/>
                            </p:stCondLst>
                            <p:childTnLst>
                              <p:par>
                                <p:cTn id="23" presetID="42" presetClass="entr" presetSubtype="0" fill="hold" nodeType="afterEffect">
                                  <p:stCondLst>
                                    <p:cond delay="0"/>
                                  </p:stCondLst>
                                  <p:childTnLst>
                                    <p:set>
                                      <p:cBhvr>
                                        <p:cTn id="24" dur="1" fill="hold">
                                          <p:stCondLst>
                                            <p:cond delay="0"/>
                                          </p:stCondLst>
                                        </p:cTn>
                                        <p:tgtEl>
                                          <p:spTgt spid="6">
                                            <p:txEl>
                                              <p:pRg st="4" end="4"/>
                                            </p:txEl>
                                          </p:spTgt>
                                        </p:tgtEl>
                                        <p:attrNameLst>
                                          <p:attrName>style.visibility</p:attrName>
                                        </p:attrNameLst>
                                      </p:cBhvr>
                                      <p:to>
                                        <p:strVal val="visible"/>
                                      </p:to>
                                    </p:set>
                                    <p:animEffect transition="in" filter="fade">
                                      <p:cBhvr>
                                        <p:cTn id="25" dur="1000"/>
                                        <p:tgtEl>
                                          <p:spTgt spid="6">
                                            <p:txEl>
                                              <p:pRg st="4" end="4"/>
                                            </p:txEl>
                                          </p:spTgt>
                                        </p:tgtEl>
                                      </p:cBhvr>
                                    </p:animEffect>
                                    <p:anim calcmode="lin" valueType="num">
                                      <p:cBhvr>
                                        <p:cTn id="26" dur="10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27" dur="10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06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2"/>
          <p:cNvSpPr>
            <a:spLocks noGrp="1" noChangeArrowheads="1"/>
          </p:cNvSpPr>
          <p:nvPr>
            <p:ph type="title"/>
          </p:nvPr>
        </p:nvSpPr>
        <p:spPr>
          <a:xfrm>
            <a:off x="2819400" y="327025"/>
            <a:ext cx="6096000" cy="563563"/>
          </a:xfrm>
        </p:spPr>
        <p:txBody>
          <a:bodyPr/>
          <a:lstStyle/>
          <a:p>
            <a:endParaRPr lang="en-US" sz="3200" dirty="0"/>
          </a:p>
        </p:txBody>
      </p:sp>
      <p:sp>
        <p:nvSpPr>
          <p:cNvPr id="10" name="Metin kutusu 9"/>
          <p:cNvSpPr txBox="1"/>
          <p:nvPr/>
        </p:nvSpPr>
        <p:spPr>
          <a:xfrm>
            <a:off x="691952" y="3509392"/>
            <a:ext cx="8208912" cy="1938992"/>
          </a:xfrm>
          <a:prstGeom prst="rect">
            <a:avLst/>
          </a:prstGeom>
          <a:solidFill>
            <a:srgbClr val="4BACC6"/>
          </a:solidFill>
          <a:ln w="19050" cap="flat" cmpd="sng" algn="ctr">
            <a:solidFill>
              <a:srgbClr val="4BACC6">
                <a:shade val="50000"/>
              </a:srgbClr>
            </a:solidFill>
            <a:prstDash val="solid"/>
          </a:ln>
          <a:effectLst/>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tr-TR" sz="3000" b="1" i="0" u="none" strike="noStrike" kern="0" cap="none" spc="0" normalizeH="0" baseline="0" noProof="0" dirty="0" smtClean="0">
                <a:ln>
                  <a:noFill/>
                </a:ln>
                <a:solidFill>
                  <a:sysClr val="window" lastClr="FFFFFF"/>
                </a:solidFill>
                <a:effectLst/>
                <a:uLnTx/>
                <a:uFillTx/>
                <a:latin typeface="Calibri" pitchFamily="34" charset="0"/>
                <a:ea typeface="+mn-ea"/>
                <a:cs typeface="Calibri" pitchFamily="34" charset="0"/>
              </a:rPr>
              <a:t>1. Genç İstatistikçiler Sempozyumu (GİS 2013)</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tr-TR" sz="3000" b="1" i="0" u="none" strike="noStrike" kern="0" cap="none" spc="0" normalizeH="0" baseline="0" noProof="0" dirty="0" smtClean="0">
                <a:ln>
                  <a:noFill/>
                </a:ln>
                <a:solidFill>
                  <a:sysClr val="window" lastClr="FFFFFF"/>
                </a:solidFill>
                <a:effectLst/>
                <a:uLnTx/>
                <a:uFillTx/>
                <a:latin typeface="Calibri" pitchFamily="34" charset="0"/>
                <a:ea typeface="+mn-ea"/>
                <a:cs typeface="Calibri" pitchFamily="34" charset="0"/>
              </a:rPr>
              <a:t>10 – 11 Eylül 2013</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tr-TR" sz="3000" b="1" i="0" u="none" strike="noStrike" kern="0" cap="none" spc="0" normalizeH="0" baseline="0" noProof="0" dirty="0" smtClean="0">
                <a:ln>
                  <a:noFill/>
                </a:ln>
                <a:solidFill>
                  <a:sysClr val="window" lastClr="FFFFFF"/>
                </a:solidFill>
                <a:effectLst/>
                <a:uLnTx/>
                <a:uFillTx/>
                <a:latin typeface="Calibri" pitchFamily="34" charset="0"/>
                <a:ea typeface="+mn-ea"/>
                <a:cs typeface="Calibri" pitchFamily="34" charset="0"/>
              </a:rPr>
              <a:t>Hacettepe Üniversitesi ANKARA</a:t>
            </a:r>
            <a:endParaRPr kumimoji="0" lang="tr-TR" sz="3000" b="1" i="0" u="none" strike="noStrike" kern="0" cap="none" spc="0" normalizeH="0" baseline="0" noProof="0" dirty="0">
              <a:ln>
                <a:noFill/>
              </a:ln>
              <a:solidFill>
                <a:sysClr val="window" lastClr="FFFFFF"/>
              </a:solidFill>
              <a:effectLst/>
              <a:uLnTx/>
              <a:uFillTx/>
              <a:latin typeface="Calibri" pitchFamily="34" charset="0"/>
              <a:ea typeface="+mn-ea"/>
              <a:cs typeface="Calibri" pitchFamily="34" charset="0"/>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tr-TR" sz="3000" b="1" i="0" u="none" strike="noStrike" kern="0" cap="none" spc="0" normalizeH="0" baseline="0" noProof="0" dirty="0">
                <a:ln>
                  <a:noFill/>
                </a:ln>
                <a:solidFill>
                  <a:sysClr val="window" lastClr="FFFFFF"/>
                </a:solidFill>
                <a:effectLst/>
                <a:uLnTx/>
                <a:uFillTx/>
                <a:latin typeface="Calibri" pitchFamily="34" charset="0"/>
                <a:ea typeface="+mn-ea"/>
                <a:cs typeface="Calibri" pitchFamily="34" charset="0"/>
              </a:rPr>
              <a:t>http://</a:t>
            </a:r>
            <a:r>
              <a:rPr kumimoji="0" lang="tr-TR" sz="3000" b="1" i="0" u="none" strike="noStrike" kern="0" cap="none" spc="0" normalizeH="0" baseline="0" noProof="0" dirty="0" smtClean="0">
                <a:ln>
                  <a:noFill/>
                </a:ln>
                <a:solidFill>
                  <a:sysClr val="window" lastClr="FFFFFF"/>
                </a:solidFill>
                <a:effectLst/>
                <a:uLnTx/>
                <a:uFillTx/>
                <a:latin typeface="Calibri" pitchFamily="34" charset="0"/>
                <a:ea typeface="+mn-ea"/>
                <a:cs typeface="Calibri" pitchFamily="34" charset="0"/>
              </a:rPr>
              <a:t>www.gis2013.hacettepe.edu.tr</a:t>
            </a:r>
            <a:endParaRPr kumimoji="0" lang="tr-TR" sz="3000" b="1" i="0" u="none" strike="noStrike" kern="0" cap="none" spc="0" normalizeH="0" baseline="0" noProof="0" dirty="0">
              <a:ln>
                <a:noFill/>
              </a:ln>
              <a:solidFill>
                <a:sysClr val="window" lastClr="FFFFFF"/>
              </a:solidFill>
              <a:effectLst/>
              <a:uLnTx/>
              <a:uFillTx/>
              <a:latin typeface="Calibri" pitchFamily="34" charset="0"/>
              <a:ea typeface="+mn-ea"/>
              <a:cs typeface="Calibri" pitchFamily="34" charset="0"/>
            </a:endParaRPr>
          </a:p>
        </p:txBody>
      </p:sp>
      <p:pic>
        <p:nvPicPr>
          <p:cNvPr id="11" name="Picture 2" descr="C:\Users\Metin USLU\Desktop\companylogo.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43808" y="1352997"/>
            <a:ext cx="3090863" cy="1931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6402946"/>
      </p:ext>
    </p:extLst>
  </p:cSld>
  <p:clrMapOvr>
    <a:masterClrMapping/>
  </p:clrMapOvr>
  <p:transition spd="slow">
    <p:push dir="u"/>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2"/>
          <p:cNvSpPr>
            <a:spLocks noGrp="1" noChangeArrowheads="1"/>
          </p:cNvSpPr>
          <p:nvPr>
            <p:ph type="title"/>
          </p:nvPr>
        </p:nvSpPr>
        <p:spPr>
          <a:xfrm>
            <a:off x="2819400" y="327025"/>
            <a:ext cx="6096000" cy="563563"/>
          </a:xfrm>
        </p:spPr>
        <p:txBody>
          <a:bodyPr/>
          <a:lstStyle/>
          <a:p>
            <a:endParaRPr lang="en-US" sz="3200" dirty="0"/>
          </a:p>
        </p:txBody>
      </p:sp>
      <p:pic>
        <p:nvPicPr>
          <p:cNvPr id="5122" name="Picture 2" descr="C:\Users\Metin USLU\Desktop\19 MAYIS__.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4850" y="-80963"/>
            <a:ext cx="10553700" cy="70199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60575493"/>
      </p:ext>
    </p:extLst>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3"/>
          <p:cNvSpPr>
            <a:spLocks noGrp="1" noChangeArrowheads="1"/>
          </p:cNvSpPr>
          <p:nvPr>
            <p:ph type="body" idx="1"/>
          </p:nvPr>
        </p:nvSpPr>
        <p:spPr>
          <a:xfrm>
            <a:off x="107504" y="1268760"/>
            <a:ext cx="8336409" cy="5112568"/>
          </a:xfrm>
        </p:spPr>
        <p:txBody>
          <a:bodyPr/>
          <a:lstStyle/>
          <a:p>
            <a:pPr marL="0" indent="0">
              <a:buNone/>
            </a:pPr>
            <a:r>
              <a:rPr lang="tr-TR" sz="2400" b="1" dirty="0" smtClean="0">
                <a:latin typeface="Times New Roman" pitchFamily="18" charset="0"/>
                <a:cs typeface="Times New Roman" pitchFamily="18" charset="0"/>
              </a:rPr>
              <a:t>Altın</a:t>
            </a:r>
          </a:p>
          <a:p>
            <a:r>
              <a:rPr lang="en-US" sz="2400" dirty="0" smtClean="0">
                <a:latin typeface="Times New Roman" pitchFamily="18" charset="0"/>
                <a:cs typeface="Times New Roman" pitchFamily="18" charset="0"/>
              </a:rPr>
              <a:t>Altın </a:t>
            </a:r>
            <a:r>
              <a:rPr lang="en-US" sz="2400" dirty="0" err="1">
                <a:latin typeface="Times New Roman" pitchFamily="18" charset="0"/>
                <a:cs typeface="Times New Roman" pitchFamily="18" charset="0"/>
              </a:rPr>
              <a:t>tüm</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dünyada</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işlem</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gören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finansal</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bir</a:t>
            </a:r>
            <a:r>
              <a:rPr lang="en-US" sz="2400" dirty="0">
                <a:latin typeface="Times New Roman" pitchFamily="18" charset="0"/>
                <a:cs typeface="Times New Roman" pitchFamily="18" charset="0"/>
              </a:rPr>
              <a:t> </a:t>
            </a:r>
            <a:r>
              <a:rPr lang="en-US" sz="2400" dirty="0" err="1" smtClean="0">
                <a:latin typeface="Times New Roman" pitchFamily="18" charset="0"/>
                <a:cs typeface="Times New Roman" pitchFamily="18" charset="0"/>
              </a:rPr>
              <a:t>emtiadır</a:t>
            </a:r>
            <a:r>
              <a:rPr lang="en-US" sz="2400" dirty="0" smtClean="0">
                <a:latin typeface="Times New Roman" pitchFamily="18" charset="0"/>
                <a:cs typeface="Times New Roman" pitchFamily="18" charset="0"/>
              </a:rPr>
              <a:t>. </a:t>
            </a:r>
            <a:r>
              <a:rPr lang="en-US" sz="2400" dirty="0" err="1">
                <a:latin typeface="Times New Roman" pitchFamily="18" charset="0"/>
                <a:cs typeface="Times New Roman" pitchFamily="18" charset="0"/>
              </a:rPr>
              <a:t>Gerek</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yıpranmaması</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ve</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uzun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dönemli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muhafaza</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edilebilmesi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gerekse</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istenildiği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zaman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paraya</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dönüştürülebilmesi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bu</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madene</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olan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rağbetin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başlıca</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nedenlerindendir</a:t>
            </a:r>
            <a:r>
              <a:rPr lang="en-US" sz="2400" dirty="0" smtClean="0">
                <a:latin typeface="Times New Roman" pitchFamily="18" charset="0"/>
                <a:cs typeface="Times New Roman" pitchFamily="18" charset="0"/>
              </a:rPr>
              <a:t>.</a:t>
            </a:r>
            <a:endParaRPr lang="tr-TR" sz="2400" dirty="0" smtClean="0">
              <a:latin typeface="Times New Roman" pitchFamily="18" charset="0"/>
              <a:cs typeface="Times New Roman" pitchFamily="18" charset="0"/>
            </a:endParaRPr>
          </a:p>
          <a:p>
            <a:pPr marL="0" indent="0">
              <a:buNone/>
            </a:pPr>
            <a:endParaRPr lang="tr-TR" sz="2400" dirty="0" smtClean="0">
              <a:latin typeface="Times New Roman" pitchFamily="18" charset="0"/>
              <a:cs typeface="Times New Roman" pitchFamily="18" charset="0"/>
            </a:endParaRPr>
          </a:p>
          <a:p>
            <a:pPr marL="0" indent="0">
              <a:buNone/>
            </a:pPr>
            <a:r>
              <a:rPr lang="tr-TR" sz="2400" b="1" dirty="0" smtClean="0">
                <a:latin typeface="Times New Roman" pitchFamily="18" charset="0"/>
                <a:cs typeface="Times New Roman" pitchFamily="18" charset="0"/>
              </a:rPr>
              <a:t>Ons Nedir?</a:t>
            </a:r>
            <a:endParaRPr lang="tr-TR" sz="2400" b="1" dirty="0">
              <a:latin typeface="Times New Roman" pitchFamily="18" charset="0"/>
              <a:cs typeface="Times New Roman" pitchFamily="18" charset="0"/>
            </a:endParaRPr>
          </a:p>
          <a:p>
            <a:r>
              <a:rPr lang="en-US" sz="2400" dirty="0">
                <a:latin typeface="Times New Roman" pitchFamily="18" charset="0"/>
                <a:cs typeface="Times New Roman" pitchFamily="18" charset="0"/>
              </a:rPr>
              <a:t>Altın, </a:t>
            </a:r>
            <a:r>
              <a:rPr lang="en-US" sz="2400" dirty="0" err="1">
                <a:latin typeface="Times New Roman" pitchFamily="18" charset="0"/>
                <a:cs typeface="Times New Roman" pitchFamily="18" charset="0"/>
              </a:rPr>
              <a:t>gümüş</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platin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gibi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kıymetli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metallerin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kütlelerinin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ölçülmesi</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için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kullanılan</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ağırlık</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ölçüsüdür</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Dünya</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genelinde</a:t>
            </a:r>
            <a:r>
              <a:rPr lang="en-US" sz="2400" dirty="0">
                <a:latin typeface="Times New Roman" pitchFamily="18" charset="0"/>
                <a:cs typeface="Times New Roman" pitchFamily="18" charset="0"/>
              </a:rPr>
              <a:t> 1 </a:t>
            </a:r>
            <a:r>
              <a:rPr lang="en-US" sz="2400" dirty="0" err="1">
                <a:latin typeface="Times New Roman" pitchFamily="18" charset="0"/>
                <a:cs typeface="Times New Roman" pitchFamily="18" charset="0"/>
              </a:rPr>
              <a:t>ons</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altın</a:t>
            </a:r>
            <a:r>
              <a:rPr lang="en-US" sz="2400" dirty="0">
                <a:latin typeface="Times New Roman" pitchFamily="18" charset="0"/>
                <a:cs typeface="Times New Roman" pitchFamily="18" charset="0"/>
              </a:rPr>
              <a:t> 31,10 gram </a:t>
            </a:r>
            <a:r>
              <a:rPr lang="en-US" sz="2400" dirty="0" err="1">
                <a:latin typeface="Times New Roman" pitchFamily="18" charset="0"/>
                <a:cs typeface="Times New Roman" pitchFamily="18" charset="0"/>
              </a:rPr>
              <a:t>altına</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karşılık</a:t>
            </a:r>
            <a:r>
              <a:rPr lang="en-US" sz="2400" dirty="0">
                <a:latin typeface="Times New Roman" pitchFamily="18" charset="0"/>
                <a:cs typeface="Times New Roman" pitchFamily="18" charset="0"/>
              </a:rPr>
              <a:t> </a:t>
            </a:r>
            <a:r>
              <a:rPr lang="en-US" sz="2400" dirty="0" err="1">
                <a:latin typeface="Times New Roman" pitchFamily="18" charset="0"/>
                <a:cs typeface="Times New Roman" pitchFamily="18" charset="0"/>
              </a:rPr>
              <a:t>gelmektedir</a:t>
            </a:r>
            <a:r>
              <a:rPr lang="en-US" sz="2400" dirty="0">
                <a:latin typeface="Times New Roman" pitchFamily="18" charset="0"/>
                <a:cs typeface="Times New Roman" pitchFamily="18" charset="0"/>
              </a:rPr>
              <a:t>.</a:t>
            </a:r>
          </a:p>
          <a:p>
            <a:pPr marL="0" indent="0">
              <a:buNone/>
            </a:pPr>
            <a:endParaRPr lang="tr-TR" sz="2400" dirty="0">
              <a:latin typeface="Times New Roman" pitchFamily="18" charset="0"/>
              <a:cs typeface="Times New Roman" pitchFamily="18" charset="0"/>
            </a:endParaRPr>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
        <p:nvSpPr>
          <p:cNvPr id="9" name="Rectangle 2"/>
          <p:cNvSpPr>
            <a:spLocks noGrp="1" noChangeArrowheads="1"/>
          </p:cNvSpPr>
          <p:nvPr>
            <p:ph type="title"/>
          </p:nvPr>
        </p:nvSpPr>
        <p:spPr>
          <a:xfrm>
            <a:off x="2819400" y="327025"/>
            <a:ext cx="6096000" cy="563563"/>
          </a:xfrm>
        </p:spPr>
        <p:txBody>
          <a:bodyPr/>
          <a:lstStyle/>
          <a:p>
            <a:r>
              <a:rPr lang="tr-TR" dirty="0" smtClean="0">
                <a:latin typeface="Calibri" pitchFamily="34" charset="0"/>
                <a:cs typeface="Calibri" pitchFamily="34" charset="0"/>
              </a:rPr>
              <a:t>Altın (Ons) Fiyat</a:t>
            </a:r>
            <a:endParaRPr lang="en-US" dirty="0">
              <a:latin typeface="Calibri" pitchFamily="34" charset="0"/>
              <a:cs typeface="Calibri" pitchFamily="34" charset="0"/>
            </a:endParaRPr>
          </a:p>
        </p:txBody>
      </p:sp>
    </p:spTree>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70659">
                                            <p:txEl>
                                              <p:pRg st="1" end="1"/>
                                            </p:txEl>
                                          </p:spTgt>
                                        </p:tgtEl>
                                        <p:attrNameLst>
                                          <p:attrName>style.visibility</p:attrName>
                                        </p:attrNameLst>
                                      </p:cBhvr>
                                      <p:to>
                                        <p:strVal val="visible"/>
                                      </p:to>
                                    </p:set>
                                    <p:anim calcmode="lin" valueType="num">
                                      <p:cBhvr additive="base">
                                        <p:cTn id="7" dur="500" fill="hold"/>
                                        <p:tgtEl>
                                          <p:spTgt spid="70659">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0659">
                                            <p:txEl>
                                              <p:pRg st="1" end="1"/>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70659">
                                            <p:txEl>
                                              <p:pRg st="0" end="0"/>
                                            </p:txEl>
                                          </p:spTgt>
                                        </p:tgtEl>
                                        <p:attrNameLst>
                                          <p:attrName>style.visibility</p:attrName>
                                        </p:attrNameLst>
                                      </p:cBhvr>
                                      <p:to>
                                        <p:strVal val="visible"/>
                                      </p:to>
                                    </p:set>
                                    <p:anim calcmode="lin" valueType="num">
                                      <p:cBhvr additive="base">
                                        <p:cTn id="12" dur="500" fill="hold"/>
                                        <p:tgtEl>
                                          <p:spTgt spid="70659">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70659">
                                            <p:txEl>
                                              <p:pRg st="0" end="0"/>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0659">
                                            <p:txEl>
                                              <p:pRg st="3" end="3"/>
                                            </p:txEl>
                                          </p:spTgt>
                                        </p:tgtEl>
                                        <p:attrNameLst>
                                          <p:attrName>style.visibility</p:attrName>
                                        </p:attrNameLst>
                                      </p:cBhvr>
                                      <p:to>
                                        <p:strVal val="visible"/>
                                      </p:to>
                                    </p:set>
                                    <p:anim calcmode="lin" valueType="num">
                                      <p:cBhvr additive="base">
                                        <p:cTn id="17" dur="500" fill="hold"/>
                                        <p:tgtEl>
                                          <p:spTgt spid="70659">
                                            <p:txEl>
                                              <p:pRg st="3" end="3"/>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70659">
                                            <p:txEl>
                                              <p:pRg st="3" end="3"/>
                                            </p:txEl>
                                          </p:spTgt>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70659">
                                            <p:txEl>
                                              <p:pRg st="4" end="4"/>
                                            </p:txEl>
                                          </p:spTgt>
                                        </p:tgtEl>
                                        <p:attrNameLst>
                                          <p:attrName>style.visibility</p:attrName>
                                        </p:attrNameLst>
                                      </p:cBhvr>
                                      <p:to>
                                        <p:strVal val="visible"/>
                                      </p:to>
                                    </p:set>
                                    <p:anim calcmode="lin" valueType="num">
                                      <p:cBhvr additive="base">
                                        <p:cTn id="22" dur="500" fill="hold"/>
                                        <p:tgtEl>
                                          <p:spTgt spid="70659">
                                            <p:txEl>
                                              <p:pRg st="4" end="4"/>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70659">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3"/>
          <p:cNvSpPr>
            <a:spLocks noGrp="1" noChangeArrowheads="1"/>
          </p:cNvSpPr>
          <p:nvPr>
            <p:ph type="body" idx="1"/>
          </p:nvPr>
        </p:nvSpPr>
        <p:spPr>
          <a:xfrm>
            <a:off x="107504" y="1268760"/>
            <a:ext cx="8336409" cy="5112568"/>
          </a:xfrm>
        </p:spPr>
        <p:txBody>
          <a:bodyPr/>
          <a:lstStyle/>
          <a:p>
            <a:pPr marL="0" indent="0">
              <a:buNone/>
            </a:pPr>
            <a:r>
              <a:rPr lang="tr-TR" sz="2400" b="1" dirty="0">
                <a:latin typeface="Times New Roman" pitchFamily="18" charset="0"/>
                <a:cs typeface="Times New Roman" pitchFamily="18" charset="0"/>
              </a:rPr>
              <a:t>Altın (Ons) Fiyatı Nasıl </a:t>
            </a:r>
            <a:r>
              <a:rPr lang="tr-TR" sz="2400" b="1" dirty="0" smtClean="0">
                <a:latin typeface="Times New Roman" pitchFamily="18" charset="0"/>
                <a:cs typeface="Times New Roman" pitchFamily="18" charset="0"/>
              </a:rPr>
              <a:t>Belirlenir</a:t>
            </a:r>
          </a:p>
          <a:p>
            <a:pPr marL="0" indent="0">
              <a:buNone/>
            </a:pPr>
            <a:endParaRPr lang="tr-TR" sz="2400" b="1" dirty="0">
              <a:latin typeface="Times New Roman" pitchFamily="18" charset="0"/>
              <a:cs typeface="Times New Roman" pitchFamily="18" charset="0"/>
            </a:endParaRPr>
          </a:p>
          <a:p>
            <a:r>
              <a:rPr lang="tr-TR" sz="2400" dirty="0">
                <a:latin typeface="Times New Roman" pitchFamily="18" charset="0"/>
                <a:cs typeface="Times New Roman" pitchFamily="18" charset="0"/>
              </a:rPr>
              <a:t>Dolar </a:t>
            </a:r>
            <a:r>
              <a:rPr lang="tr-TR" sz="2400" dirty="0" smtClean="0">
                <a:latin typeface="Times New Roman" pitchFamily="18" charset="0"/>
                <a:cs typeface="Times New Roman" pitchFamily="18" charset="0"/>
              </a:rPr>
              <a:t>Kuru</a:t>
            </a:r>
          </a:p>
          <a:p>
            <a:endParaRPr lang="tr-TR" sz="2400" dirty="0">
              <a:latin typeface="Times New Roman" pitchFamily="18" charset="0"/>
              <a:cs typeface="Times New Roman" pitchFamily="18" charset="0"/>
            </a:endParaRPr>
          </a:p>
          <a:p>
            <a:r>
              <a:rPr lang="tr-TR" sz="2400" dirty="0">
                <a:latin typeface="Times New Roman" pitchFamily="18" charset="0"/>
                <a:cs typeface="Times New Roman" pitchFamily="18" charset="0"/>
              </a:rPr>
              <a:t>Petrol Fiyatları</a:t>
            </a:r>
          </a:p>
          <a:p>
            <a:endParaRPr lang="tr-TR" sz="2400" dirty="0" smtClean="0">
              <a:latin typeface="Times New Roman" pitchFamily="18" charset="0"/>
              <a:cs typeface="Times New Roman" pitchFamily="18" charset="0"/>
            </a:endParaRPr>
          </a:p>
          <a:p>
            <a:r>
              <a:rPr lang="tr-TR" sz="2400" dirty="0" smtClean="0">
                <a:latin typeface="Times New Roman" pitchFamily="18" charset="0"/>
                <a:cs typeface="Times New Roman" pitchFamily="18" charset="0"/>
              </a:rPr>
              <a:t>Uluslararası </a:t>
            </a:r>
            <a:r>
              <a:rPr lang="tr-TR" sz="2400" dirty="0">
                <a:latin typeface="Times New Roman" pitchFamily="18" charset="0"/>
                <a:cs typeface="Times New Roman" pitchFamily="18" charset="0"/>
              </a:rPr>
              <a:t>Piyasalardaki Dalgalanmalar</a:t>
            </a:r>
          </a:p>
          <a:p>
            <a:endParaRPr lang="tr-TR" sz="2400" dirty="0" smtClean="0">
              <a:latin typeface="Times New Roman" pitchFamily="18" charset="0"/>
              <a:cs typeface="Times New Roman" pitchFamily="18" charset="0"/>
            </a:endParaRPr>
          </a:p>
          <a:p>
            <a:r>
              <a:rPr lang="tr-TR" sz="2400" dirty="0" smtClean="0">
                <a:latin typeface="Times New Roman" pitchFamily="18" charset="0"/>
                <a:cs typeface="Times New Roman" pitchFamily="18" charset="0"/>
              </a:rPr>
              <a:t>Yerel </a:t>
            </a:r>
            <a:r>
              <a:rPr lang="tr-TR" sz="2400" dirty="0">
                <a:latin typeface="Times New Roman" pitchFamily="18" charset="0"/>
                <a:cs typeface="Times New Roman" pitchFamily="18" charset="0"/>
              </a:rPr>
              <a:t>Taleplerdeki </a:t>
            </a:r>
            <a:r>
              <a:rPr lang="tr-TR" sz="2400" dirty="0" smtClean="0">
                <a:latin typeface="Times New Roman" pitchFamily="18" charset="0"/>
                <a:cs typeface="Times New Roman" pitchFamily="18" charset="0"/>
              </a:rPr>
              <a:t>Değişim</a:t>
            </a:r>
            <a:endParaRPr lang="tr-TR" sz="2400" dirty="0">
              <a:latin typeface="Times New Roman" pitchFamily="18" charset="0"/>
              <a:cs typeface="Times New Roman" pitchFamily="18" charset="0"/>
            </a:endParaRPr>
          </a:p>
          <a:p>
            <a:endParaRPr lang="tr-TR" sz="2400" dirty="0" smtClean="0">
              <a:latin typeface="Times New Roman" pitchFamily="18" charset="0"/>
              <a:cs typeface="Times New Roman" pitchFamily="18" charset="0"/>
            </a:endParaRPr>
          </a:p>
          <a:p>
            <a:r>
              <a:rPr lang="tr-TR" sz="2400" dirty="0" smtClean="0">
                <a:latin typeface="Times New Roman" pitchFamily="18" charset="0"/>
                <a:cs typeface="Times New Roman" pitchFamily="18" charset="0"/>
              </a:rPr>
              <a:t>Endüstriyel Taleplerdeki </a:t>
            </a:r>
            <a:r>
              <a:rPr lang="tr-TR" sz="2400" dirty="0">
                <a:latin typeface="Times New Roman" pitchFamily="18" charset="0"/>
                <a:cs typeface="Times New Roman" pitchFamily="18" charset="0"/>
              </a:rPr>
              <a:t>Değişim</a:t>
            </a:r>
          </a:p>
          <a:p>
            <a:endParaRPr lang="en-US" sz="2400" dirty="0">
              <a:latin typeface="Times New Roman" pitchFamily="18" charset="0"/>
              <a:cs typeface="Times New Roman" pitchFamily="18" charset="0"/>
            </a:endParaRPr>
          </a:p>
          <a:p>
            <a:pPr marL="0" indent="0">
              <a:buNone/>
            </a:pPr>
            <a:endParaRPr lang="tr-TR" sz="2400" dirty="0">
              <a:latin typeface="Times New Roman" pitchFamily="18" charset="0"/>
              <a:cs typeface="Times New Roman" pitchFamily="18" charset="0"/>
            </a:endParaRPr>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
        <p:nvSpPr>
          <p:cNvPr id="9" name="Rectangle 2"/>
          <p:cNvSpPr>
            <a:spLocks noGrp="1" noChangeArrowheads="1"/>
          </p:cNvSpPr>
          <p:nvPr>
            <p:ph type="title"/>
          </p:nvPr>
        </p:nvSpPr>
        <p:spPr>
          <a:xfrm>
            <a:off x="2819400" y="327025"/>
            <a:ext cx="6096000" cy="563563"/>
          </a:xfrm>
        </p:spPr>
        <p:txBody>
          <a:bodyPr/>
          <a:lstStyle/>
          <a:p>
            <a:r>
              <a:rPr lang="tr-TR" sz="3200" dirty="0">
                <a:latin typeface="Calibri" pitchFamily="34" charset="0"/>
                <a:cs typeface="Calibri" pitchFamily="34" charset="0"/>
              </a:rPr>
              <a:t>Altın (Ons) Fiyat</a:t>
            </a:r>
            <a:endParaRPr lang="en-US" sz="3200" dirty="0">
              <a:latin typeface="Times New Roman" pitchFamily="18" charset="0"/>
              <a:cs typeface="Times New Roman" pitchFamily="18" charset="0"/>
            </a:endParaRPr>
          </a:p>
        </p:txBody>
      </p:sp>
    </p:spTree>
    <p:extLst>
      <p:ext uri="{BB962C8B-B14F-4D97-AF65-F5344CB8AC3E}">
        <p14:creationId xmlns:p14="http://schemas.microsoft.com/office/powerpoint/2010/main" val="14952214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70659">
                                            <p:txEl>
                                              <p:pRg st="0" end="0"/>
                                            </p:txEl>
                                          </p:spTgt>
                                        </p:tgtEl>
                                        <p:attrNameLst>
                                          <p:attrName>style.visibility</p:attrName>
                                        </p:attrNameLst>
                                      </p:cBhvr>
                                      <p:to>
                                        <p:strVal val="visible"/>
                                      </p:to>
                                    </p:set>
                                    <p:anim calcmode="lin" valueType="num">
                                      <p:cBhvr additive="base">
                                        <p:cTn id="7" dur="500" fill="hold"/>
                                        <p:tgtEl>
                                          <p:spTgt spid="70659">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70659">
                                            <p:txEl>
                                              <p:pRg st="0" end="0"/>
                                            </p:txEl>
                                          </p:spTgt>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nodeType="afterEffect">
                                  <p:stCondLst>
                                    <p:cond delay="0"/>
                                  </p:stCondLst>
                                  <p:childTnLst>
                                    <p:set>
                                      <p:cBhvr>
                                        <p:cTn id="11" dur="1" fill="hold">
                                          <p:stCondLst>
                                            <p:cond delay="0"/>
                                          </p:stCondLst>
                                        </p:cTn>
                                        <p:tgtEl>
                                          <p:spTgt spid="70659">
                                            <p:txEl>
                                              <p:pRg st="2" end="2"/>
                                            </p:txEl>
                                          </p:spTgt>
                                        </p:tgtEl>
                                        <p:attrNameLst>
                                          <p:attrName>style.visibility</p:attrName>
                                        </p:attrNameLst>
                                      </p:cBhvr>
                                      <p:to>
                                        <p:strVal val="visible"/>
                                      </p:to>
                                    </p:set>
                                    <p:anim calcmode="lin" valueType="num">
                                      <p:cBhvr additive="base">
                                        <p:cTn id="12" dur="500" fill="hold"/>
                                        <p:tgtEl>
                                          <p:spTgt spid="70659">
                                            <p:txEl>
                                              <p:pRg st="2" end="2"/>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70659">
                                            <p:txEl>
                                              <p:pRg st="2" end="2"/>
                                            </p:txEl>
                                          </p:spTgt>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4" fill="hold" nodeType="afterEffect">
                                  <p:stCondLst>
                                    <p:cond delay="0"/>
                                  </p:stCondLst>
                                  <p:childTnLst>
                                    <p:set>
                                      <p:cBhvr>
                                        <p:cTn id="16" dur="1" fill="hold">
                                          <p:stCondLst>
                                            <p:cond delay="0"/>
                                          </p:stCondLst>
                                        </p:cTn>
                                        <p:tgtEl>
                                          <p:spTgt spid="70659">
                                            <p:txEl>
                                              <p:pRg st="4" end="4"/>
                                            </p:txEl>
                                          </p:spTgt>
                                        </p:tgtEl>
                                        <p:attrNameLst>
                                          <p:attrName>style.visibility</p:attrName>
                                        </p:attrNameLst>
                                      </p:cBhvr>
                                      <p:to>
                                        <p:strVal val="visible"/>
                                      </p:to>
                                    </p:set>
                                    <p:anim calcmode="lin" valueType="num">
                                      <p:cBhvr additive="base">
                                        <p:cTn id="17" dur="500" fill="hold"/>
                                        <p:tgtEl>
                                          <p:spTgt spid="70659">
                                            <p:txEl>
                                              <p:pRg st="4" end="4"/>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70659">
                                            <p:txEl>
                                              <p:pRg st="4" end="4"/>
                                            </p:txEl>
                                          </p:spTgt>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nodeType="afterEffect">
                                  <p:stCondLst>
                                    <p:cond delay="0"/>
                                  </p:stCondLst>
                                  <p:childTnLst>
                                    <p:set>
                                      <p:cBhvr>
                                        <p:cTn id="21" dur="1" fill="hold">
                                          <p:stCondLst>
                                            <p:cond delay="0"/>
                                          </p:stCondLst>
                                        </p:cTn>
                                        <p:tgtEl>
                                          <p:spTgt spid="70659">
                                            <p:txEl>
                                              <p:pRg st="6" end="6"/>
                                            </p:txEl>
                                          </p:spTgt>
                                        </p:tgtEl>
                                        <p:attrNameLst>
                                          <p:attrName>style.visibility</p:attrName>
                                        </p:attrNameLst>
                                      </p:cBhvr>
                                      <p:to>
                                        <p:strVal val="visible"/>
                                      </p:to>
                                    </p:set>
                                    <p:anim calcmode="lin" valueType="num">
                                      <p:cBhvr additive="base">
                                        <p:cTn id="22" dur="500" fill="hold"/>
                                        <p:tgtEl>
                                          <p:spTgt spid="70659">
                                            <p:txEl>
                                              <p:pRg st="6" end="6"/>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70659">
                                            <p:txEl>
                                              <p:pRg st="6" end="6"/>
                                            </p:txEl>
                                          </p:spTgt>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2" presetClass="entr" presetSubtype="4" fill="hold" nodeType="afterEffect">
                                  <p:stCondLst>
                                    <p:cond delay="0"/>
                                  </p:stCondLst>
                                  <p:childTnLst>
                                    <p:set>
                                      <p:cBhvr>
                                        <p:cTn id="26" dur="1" fill="hold">
                                          <p:stCondLst>
                                            <p:cond delay="0"/>
                                          </p:stCondLst>
                                        </p:cTn>
                                        <p:tgtEl>
                                          <p:spTgt spid="70659">
                                            <p:txEl>
                                              <p:pRg st="8" end="8"/>
                                            </p:txEl>
                                          </p:spTgt>
                                        </p:tgtEl>
                                        <p:attrNameLst>
                                          <p:attrName>style.visibility</p:attrName>
                                        </p:attrNameLst>
                                      </p:cBhvr>
                                      <p:to>
                                        <p:strVal val="visible"/>
                                      </p:to>
                                    </p:set>
                                    <p:anim calcmode="lin" valueType="num">
                                      <p:cBhvr additive="base">
                                        <p:cTn id="27" dur="500" fill="hold"/>
                                        <p:tgtEl>
                                          <p:spTgt spid="70659">
                                            <p:txEl>
                                              <p:pRg st="8" end="8"/>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70659">
                                            <p:txEl>
                                              <p:pRg st="8" end="8"/>
                                            </p:txEl>
                                          </p:spTgt>
                                        </p:tgtEl>
                                        <p:attrNameLst>
                                          <p:attrName>ppt_y</p:attrName>
                                        </p:attrNameLst>
                                      </p:cBhvr>
                                      <p:tavLst>
                                        <p:tav tm="0">
                                          <p:val>
                                            <p:strVal val="1+#ppt_h/2"/>
                                          </p:val>
                                        </p:tav>
                                        <p:tav tm="100000">
                                          <p:val>
                                            <p:strVal val="#ppt_y"/>
                                          </p:val>
                                        </p:tav>
                                      </p:tavLst>
                                    </p:anim>
                                  </p:childTnLst>
                                </p:cTn>
                              </p:par>
                            </p:childTnLst>
                          </p:cTn>
                        </p:par>
                        <p:par>
                          <p:cTn id="29" fill="hold">
                            <p:stCondLst>
                              <p:cond delay="2500"/>
                            </p:stCondLst>
                            <p:childTnLst>
                              <p:par>
                                <p:cTn id="30" presetID="2" presetClass="entr" presetSubtype="4" fill="hold" nodeType="afterEffect">
                                  <p:stCondLst>
                                    <p:cond delay="0"/>
                                  </p:stCondLst>
                                  <p:childTnLst>
                                    <p:set>
                                      <p:cBhvr>
                                        <p:cTn id="31" dur="1" fill="hold">
                                          <p:stCondLst>
                                            <p:cond delay="0"/>
                                          </p:stCondLst>
                                        </p:cTn>
                                        <p:tgtEl>
                                          <p:spTgt spid="70659">
                                            <p:txEl>
                                              <p:pRg st="10" end="10"/>
                                            </p:txEl>
                                          </p:spTgt>
                                        </p:tgtEl>
                                        <p:attrNameLst>
                                          <p:attrName>style.visibility</p:attrName>
                                        </p:attrNameLst>
                                      </p:cBhvr>
                                      <p:to>
                                        <p:strVal val="visible"/>
                                      </p:to>
                                    </p:set>
                                    <p:anim calcmode="lin" valueType="num">
                                      <p:cBhvr additive="base">
                                        <p:cTn id="32" dur="500" fill="hold"/>
                                        <p:tgtEl>
                                          <p:spTgt spid="70659">
                                            <p:txEl>
                                              <p:pRg st="10" end="10"/>
                                            </p:txEl>
                                          </p:spTgt>
                                        </p:tgtEl>
                                        <p:attrNameLst>
                                          <p:attrName>ppt_x</p:attrName>
                                        </p:attrNameLst>
                                      </p:cBhvr>
                                      <p:tavLst>
                                        <p:tav tm="0">
                                          <p:val>
                                            <p:strVal val="#ppt_x"/>
                                          </p:val>
                                        </p:tav>
                                        <p:tav tm="100000">
                                          <p:val>
                                            <p:strVal val="#ppt_x"/>
                                          </p:val>
                                        </p:tav>
                                      </p:tavLst>
                                    </p:anim>
                                    <p:anim calcmode="lin" valueType="num">
                                      <p:cBhvr additive="base">
                                        <p:cTn id="33" dur="500" fill="hold"/>
                                        <p:tgtEl>
                                          <p:spTgt spid="70659">
                                            <p:txEl>
                                              <p:pRg st="10" end="1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tr-TR" sz="3200" dirty="0" smtClean="0">
                <a:latin typeface="Calibri" pitchFamily="34" charset="0"/>
                <a:cs typeface="Calibri" pitchFamily="34" charset="0"/>
              </a:rPr>
              <a:t>Neden Yapay Sinir Ağları ?</a:t>
            </a:r>
            <a:endParaRPr lang="en-US" sz="3200" dirty="0">
              <a:latin typeface="Calibri" pitchFamily="34" charset="0"/>
              <a:cs typeface="Calibri" pitchFamily="34" charset="0"/>
            </a:endParaRPr>
          </a:p>
        </p:txBody>
      </p:sp>
      <p:sp>
        <p:nvSpPr>
          <p:cNvPr id="70659" name="Rectangle 3"/>
          <p:cNvSpPr>
            <a:spLocks noGrp="1" noChangeArrowheads="1"/>
          </p:cNvSpPr>
          <p:nvPr>
            <p:ph type="body" idx="1"/>
          </p:nvPr>
        </p:nvSpPr>
        <p:spPr>
          <a:xfrm>
            <a:off x="323528" y="1412776"/>
            <a:ext cx="8336409" cy="5040560"/>
          </a:xfrm>
        </p:spPr>
        <p:txBody>
          <a:bodyPr/>
          <a:lstStyle/>
          <a:p>
            <a:r>
              <a:rPr lang="tr-TR" sz="2200" dirty="0" smtClean="0">
                <a:latin typeface="Times New Roman" pitchFamily="18" charset="0"/>
                <a:cs typeface="Times New Roman" pitchFamily="18" charset="0"/>
              </a:rPr>
              <a:t>IMKB </a:t>
            </a:r>
            <a:r>
              <a:rPr lang="tr-TR" sz="2200" dirty="0">
                <a:latin typeface="Times New Roman" pitchFamily="18" charset="0"/>
                <a:cs typeface="Times New Roman" pitchFamily="18" charset="0"/>
              </a:rPr>
              <a:t>i</a:t>
            </a:r>
            <a:r>
              <a:rPr lang="tr-TR" sz="2200" dirty="0" smtClean="0">
                <a:latin typeface="Times New Roman" pitchFamily="18" charset="0"/>
                <a:cs typeface="Times New Roman" pitchFamily="18" charset="0"/>
              </a:rPr>
              <a:t>ndeksi, altın (ons) fiyatları, döviz kuru gibi ekonomik zaman serileri eğrisel ve doğrusal yapıları içeren verilerdir. (</a:t>
            </a:r>
            <a:r>
              <a:rPr lang="tr-TR" sz="2200" dirty="0" err="1" smtClean="0">
                <a:latin typeface="Times New Roman" pitchFamily="18" charset="0"/>
                <a:cs typeface="Times New Roman" pitchFamily="18" charset="0"/>
              </a:rPr>
              <a:t>Egrioglu</a:t>
            </a:r>
            <a:r>
              <a:rPr lang="tr-TR" sz="2200" dirty="0" smtClean="0">
                <a:latin typeface="Times New Roman" pitchFamily="18" charset="0"/>
                <a:cs typeface="Times New Roman" pitchFamily="18" charset="0"/>
              </a:rPr>
              <a:t> &amp; </a:t>
            </a:r>
            <a:r>
              <a:rPr lang="tr-TR" sz="2200" dirty="0" err="1" smtClean="0">
                <a:latin typeface="Times New Roman" pitchFamily="18" charset="0"/>
                <a:cs typeface="Times New Roman" pitchFamily="18" charset="0"/>
              </a:rPr>
              <a:t>Aladag</a:t>
            </a:r>
            <a:r>
              <a:rPr lang="tr-TR" sz="2200" dirty="0" smtClean="0">
                <a:latin typeface="Times New Roman" pitchFamily="18" charset="0"/>
                <a:cs typeface="Times New Roman" pitchFamily="18" charset="0"/>
              </a:rPr>
              <a:t>, 2005)</a:t>
            </a:r>
          </a:p>
          <a:p>
            <a:endParaRPr lang="tr-TR" sz="2200" dirty="0" smtClean="0">
              <a:latin typeface="Times New Roman" pitchFamily="18" charset="0"/>
              <a:cs typeface="Times New Roman" pitchFamily="18" charset="0"/>
            </a:endParaRPr>
          </a:p>
          <a:p>
            <a:pPr lvl="0">
              <a:buClr>
                <a:srgbClr val="2CA9D0"/>
              </a:buClr>
            </a:pPr>
            <a:r>
              <a:rPr lang="tr-TR" sz="2200" dirty="0" smtClean="0">
                <a:solidFill>
                  <a:srgbClr val="058089"/>
                </a:solidFill>
                <a:latin typeface="Times New Roman" pitchFamily="18" charset="0"/>
                <a:cs typeface="Times New Roman" pitchFamily="18" charset="0"/>
              </a:rPr>
              <a:t>Bu verilerin zaman içerisindeki değişimi </a:t>
            </a:r>
            <a:r>
              <a:rPr lang="tr-TR" sz="2200" dirty="0" err="1" smtClean="0">
                <a:solidFill>
                  <a:srgbClr val="058089"/>
                </a:solidFill>
                <a:latin typeface="Times New Roman" pitchFamily="18" charset="0"/>
                <a:cs typeface="Times New Roman" pitchFamily="18" charset="0"/>
              </a:rPr>
              <a:t>stokastik</a:t>
            </a:r>
            <a:r>
              <a:rPr lang="tr-TR" sz="2200" dirty="0" smtClean="0">
                <a:solidFill>
                  <a:srgbClr val="058089"/>
                </a:solidFill>
                <a:latin typeface="Times New Roman" pitchFamily="18" charset="0"/>
                <a:cs typeface="Times New Roman" pitchFamily="18" charset="0"/>
              </a:rPr>
              <a:t> bir yapıya sahip olduğundan dolayı çözümlenmesinde klasik eğrisel ve doğrusal zaman serisi yaklaşımları yetersiz kalmaktadır. Bu nedenlerden dolayı araştırmacılar daha iyi sonuçlar elde edebilmek için literatürde farklı yöntemleri denemişlerdir.</a:t>
            </a:r>
          </a:p>
          <a:p>
            <a:pPr lvl="0">
              <a:buClr>
                <a:srgbClr val="2CA9D0"/>
              </a:buClr>
            </a:pPr>
            <a:endParaRPr lang="tr-TR" sz="2200" dirty="0">
              <a:latin typeface="Times New Roman" pitchFamily="18" charset="0"/>
              <a:cs typeface="Times New Roman" pitchFamily="18" charset="0"/>
            </a:endParaRPr>
          </a:p>
          <a:p>
            <a:pPr lvl="0">
              <a:buClr>
                <a:srgbClr val="2CA9D0"/>
              </a:buClr>
            </a:pPr>
            <a:r>
              <a:rPr lang="tr-TR" sz="2200" dirty="0" smtClean="0">
                <a:solidFill>
                  <a:srgbClr val="058089"/>
                </a:solidFill>
                <a:latin typeface="Times New Roman" pitchFamily="18" charset="0"/>
                <a:cs typeface="Times New Roman" pitchFamily="18" charset="0"/>
              </a:rPr>
              <a:t>Yapay Sinir Ağları (YSA) yöntemi ise zaman serilerindeki hem eğrisel hem de doğrusal yapıyı öğrenebilme yeteneğine sahip olduğundan, diğer zaman serisi modelleme yöntemlerine göre daha iyi öngörü sonuçları verebilmektedir. (</a:t>
            </a:r>
            <a:r>
              <a:rPr lang="tr-TR" sz="2200" dirty="0" err="1" smtClean="0">
                <a:solidFill>
                  <a:srgbClr val="058089"/>
                </a:solidFill>
                <a:latin typeface="Times New Roman" pitchFamily="18" charset="0"/>
                <a:cs typeface="Times New Roman" pitchFamily="18" charset="0"/>
              </a:rPr>
              <a:t>Aladag</a:t>
            </a:r>
            <a:r>
              <a:rPr lang="tr-TR" sz="2200" dirty="0" smtClean="0">
                <a:solidFill>
                  <a:srgbClr val="058089"/>
                </a:solidFill>
                <a:latin typeface="Times New Roman" pitchFamily="18" charset="0"/>
                <a:cs typeface="Times New Roman" pitchFamily="18" charset="0"/>
              </a:rPr>
              <a:t> ve </a:t>
            </a:r>
            <a:r>
              <a:rPr lang="tr-TR" sz="2200" dirty="0" err="1" smtClean="0">
                <a:solidFill>
                  <a:srgbClr val="058089"/>
                </a:solidFill>
                <a:latin typeface="Times New Roman" pitchFamily="18" charset="0"/>
                <a:cs typeface="Times New Roman" pitchFamily="18" charset="0"/>
              </a:rPr>
              <a:t>Egrioglu</a:t>
            </a:r>
            <a:r>
              <a:rPr lang="tr-TR" sz="2200" dirty="0">
                <a:solidFill>
                  <a:srgbClr val="058089"/>
                </a:solidFill>
                <a:latin typeface="Times New Roman" pitchFamily="18" charset="0"/>
                <a:cs typeface="Times New Roman" pitchFamily="18" charset="0"/>
              </a:rPr>
              <a:t>, 2005</a:t>
            </a:r>
            <a:r>
              <a:rPr lang="tr-TR" sz="2200" dirty="0" smtClean="0">
                <a:solidFill>
                  <a:srgbClr val="058089"/>
                </a:solidFill>
                <a:latin typeface="Times New Roman" pitchFamily="18" charset="0"/>
                <a:cs typeface="Times New Roman" pitchFamily="18" charset="0"/>
              </a:rPr>
              <a:t>)</a:t>
            </a:r>
            <a:r>
              <a:rPr lang="en-US" sz="2400" dirty="0" smtClean="0">
                <a:solidFill>
                  <a:srgbClr val="058089"/>
                </a:solidFill>
                <a:latin typeface="Times New Roman" pitchFamily="18" charset="0"/>
                <a:cs typeface="Times New Roman" pitchFamily="18" charset="0"/>
              </a:rPr>
              <a:t> </a:t>
            </a:r>
            <a:endParaRPr lang="tr-TR" sz="2400" dirty="0">
              <a:solidFill>
                <a:srgbClr val="058089"/>
              </a:solidFill>
              <a:latin typeface="Times New Roman" pitchFamily="18" charset="0"/>
              <a:cs typeface="Times New Roman" pitchFamily="18" charset="0"/>
            </a:endParaRPr>
          </a:p>
          <a:p>
            <a:pPr marL="0" indent="0">
              <a:buNone/>
            </a:pPr>
            <a:endParaRPr lang="tr-TR" sz="2400" dirty="0">
              <a:latin typeface="Times New Roman" pitchFamily="18" charset="0"/>
              <a:cs typeface="Times New Roman" pitchFamily="18" charset="0"/>
            </a:endParaRPr>
          </a:p>
          <a:p>
            <a:pPr algn="just">
              <a:lnSpc>
                <a:spcPct val="80000"/>
              </a:lnSpc>
              <a:buNone/>
            </a:pPr>
            <a:endParaRPr lang="en-US" sz="2400" dirty="0" smtClean="0">
              <a:latin typeface="Times New Roman" pitchFamily="18" charset="0"/>
              <a:cs typeface="Times New Roman" pitchFamily="18" charset="0"/>
            </a:endParaRPr>
          </a:p>
          <a:p>
            <a:pPr>
              <a:lnSpc>
                <a:spcPct val="80000"/>
              </a:lnSpc>
              <a:buNone/>
            </a:pPr>
            <a:endParaRPr lang="en-US" sz="2400" dirty="0">
              <a:latin typeface="Times New Roman" pitchFamily="18" charset="0"/>
              <a:cs typeface="Times New Roman" pitchFamily="18" charset="0"/>
            </a:endParaRPr>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3"/>
          <p:cNvSpPr>
            <a:spLocks noGrp="1" noChangeArrowheads="1"/>
          </p:cNvSpPr>
          <p:nvPr>
            <p:ph type="body" idx="1"/>
          </p:nvPr>
        </p:nvSpPr>
        <p:spPr>
          <a:xfrm>
            <a:off x="395536" y="1556792"/>
            <a:ext cx="8336409" cy="5112568"/>
          </a:xfrm>
        </p:spPr>
        <p:txBody>
          <a:bodyPr/>
          <a:lstStyle/>
          <a:p>
            <a:endParaRPr lang="tr-TR" sz="2400" dirty="0" smtClean="0">
              <a:latin typeface="Times New Roman" pitchFamily="18" charset="0"/>
              <a:cs typeface="Times New Roman" pitchFamily="18" charset="0"/>
            </a:endParaRPr>
          </a:p>
          <a:p>
            <a:pPr marL="0" indent="0">
              <a:buNone/>
            </a:pPr>
            <a:endParaRPr lang="tr-TR" sz="2400" dirty="0" smtClean="0">
              <a:latin typeface="Times New Roman" pitchFamily="18" charset="0"/>
              <a:cs typeface="Times New Roman" pitchFamily="18" charset="0"/>
            </a:endParaRPr>
          </a:p>
          <a:p>
            <a:pPr algn="just"/>
            <a:r>
              <a:rPr lang="tr-TR" sz="2400" dirty="0" smtClean="0">
                <a:latin typeface="Times New Roman" pitchFamily="18" charset="0"/>
                <a:cs typeface="Times New Roman" pitchFamily="18" charset="0"/>
              </a:rPr>
              <a:t>YSA, ticaret </a:t>
            </a:r>
            <a:r>
              <a:rPr lang="tr-TR" sz="2400" dirty="0">
                <a:latin typeface="Times New Roman" pitchFamily="18" charset="0"/>
                <a:cs typeface="Times New Roman" pitchFamily="18" charset="0"/>
              </a:rPr>
              <a:t>anlaşmalarında, borsa hareketlerinde, finansal varlıkların portföylerinin oluşturulması sürecinde anlık bilgi kaynağı olarak </a:t>
            </a:r>
            <a:r>
              <a:rPr lang="tr-TR" sz="2400" dirty="0" smtClean="0">
                <a:latin typeface="Times New Roman" pitchFamily="18" charset="0"/>
                <a:cs typeface="Times New Roman" pitchFamily="18" charset="0"/>
              </a:rPr>
              <a:t>kullanılmaktadır. Ekonomik zaman serilerinin çözümlenmesinde YSA son yıllarda çok kullanılan bir yöntemdir.</a:t>
            </a:r>
          </a:p>
          <a:p>
            <a:pPr marL="0" indent="0">
              <a:buNone/>
            </a:pPr>
            <a:endParaRPr lang="tr-TR" sz="2400" dirty="0">
              <a:latin typeface="Times New Roman" pitchFamily="18" charset="0"/>
              <a:cs typeface="Times New Roman" pitchFamily="18" charset="0"/>
            </a:endParaRPr>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10" name="Rectangle 2"/>
          <p:cNvSpPr>
            <a:spLocks noGrp="1" noChangeArrowheads="1"/>
          </p:cNvSpPr>
          <p:nvPr>
            <p:ph type="title"/>
          </p:nvPr>
        </p:nvSpPr>
        <p:spPr>
          <a:xfrm>
            <a:off x="2819400" y="327025"/>
            <a:ext cx="6096000" cy="563563"/>
          </a:xfrm>
        </p:spPr>
        <p:txBody>
          <a:bodyPr/>
          <a:lstStyle/>
          <a:p>
            <a:r>
              <a:rPr lang="tr-TR" sz="3200" dirty="0" smtClean="0">
                <a:latin typeface="Calibri" pitchFamily="34" charset="0"/>
                <a:cs typeface="Calibri" pitchFamily="34" charset="0"/>
              </a:rPr>
              <a:t>Neden Yapay Sinir Ağları ?</a:t>
            </a:r>
            <a:endParaRPr lang="en-US" sz="3200" dirty="0">
              <a:latin typeface="Calibri" pitchFamily="34" charset="0"/>
              <a:cs typeface="Calibri" pitchFamily="34" charset="0"/>
            </a:endParaRPr>
          </a:p>
        </p:txBody>
      </p:sp>
      <p:sp>
        <p:nvSpPr>
          <p:cNvPr id="6"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Tree>
    <p:extLst>
      <p:ext uri="{BB962C8B-B14F-4D97-AF65-F5344CB8AC3E}">
        <p14:creationId xmlns:p14="http://schemas.microsoft.com/office/powerpoint/2010/main" val="3072541746"/>
      </p:ext>
    </p:extLst>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tr-TR" dirty="0" smtClean="0">
                <a:latin typeface="Calibri" pitchFamily="34" charset="0"/>
                <a:cs typeface="Calibri" pitchFamily="34" charset="0"/>
              </a:rPr>
              <a:t>Yapay Sinir Ağları (YSA)</a:t>
            </a:r>
            <a:endParaRPr lang="en-US" dirty="0">
              <a:latin typeface="Calibri" pitchFamily="34" charset="0"/>
              <a:cs typeface="Calibri" pitchFamily="34" charset="0"/>
            </a:endParaRPr>
          </a:p>
        </p:txBody>
      </p:sp>
      <p:sp>
        <p:nvSpPr>
          <p:cNvPr id="70659" name="Rectangle 3"/>
          <p:cNvSpPr>
            <a:spLocks noGrp="1" noChangeArrowheads="1"/>
          </p:cNvSpPr>
          <p:nvPr>
            <p:ph type="body" idx="1"/>
          </p:nvPr>
        </p:nvSpPr>
        <p:spPr>
          <a:xfrm>
            <a:off x="107504" y="1628800"/>
            <a:ext cx="8336409" cy="4546575"/>
          </a:xfrm>
        </p:spPr>
        <p:txBody>
          <a:bodyPr/>
          <a:lstStyle/>
          <a:p>
            <a:r>
              <a:rPr lang="tr-TR" sz="2400" dirty="0" smtClean="0">
                <a:latin typeface="Times New Roman" pitchFamily="18" charset="0"/>
                <a:cs typeface="Times New Roman" pitchFamily="18" charset="0"/>
              </a:rPr>
              <a:t>YSA insan beyninin çalışma mekanizmasını taklit ederek beynin öğrenme, hatırlama ve genelleme yapma yolu ile yeni bilgiler türetebilme gibi temel işlevlerini gerçekleştirmek üzere geliştirilen mantıksal yazılımlardır. YSA biyolojik sinir ağları taklit eden sentetik ağlardır. </a:t>
            </a:r>
            <a:r>
              <a:rPr lang="tr-TR" sz="2400" dirty="0">
                <a:latin typeface="Times New Roman" pitchFamily="18" charset="0"/>
                <a:cs typeface="Times New Roman" pitchFamily="18" charset="0"/>
              </a:rPr>
              <a:t>(</a:t>
            </a:r>
            <a:r>
              <a:rPr lang="tr-TR" sz="2400" dirty="0" err="1">
                <a:latin typeface="Times New Roman" pitchFamily="18" charset="0"/>
                <a:cs typeface="Times New Roman" pitchFamily="18" charset="0"/>
              </a:rPr>
              <a:t>Egrioglu</a:t>
            </a:r>
            <a:r>
              <a:rPr lang="tr-TR" sz="2400" dirty="0">
                <a:latin typeface="Times New Roman" pitchFamily="18" charset="0"/>
                <a:cs typeface="Times New Roman" pitchFamily="18" charset="0"/>
              </a:rPr>
              <a:t>, </a:t>
            </a:r>
            <a:r>
              <a:rPr lang="tr-TR" sz="2400" dirty="0" err="1">
                <a:latin typeface="Times New Roman" pitchFamily="18" charset="0"/>
                <a:cs typeface="Times New Roman" pitchFamily="18" charset="0"/>
              </a:rPr>
              <a:t>Aladag</a:t>
            </a:r>
            <a:r>
              <a:rPr lang="tr-TR" sz="2400" dirty="0">
                <a:latin typeface="Times New Roman" pitchFamily="18" charset="0"/>
                <a:cs typeface="Times New Roman" pitchFamily="18" charset="0"/>
              </a:rPr>
              <a:t>, Yolcu, Uslu, &amp; </a:t>
            </a:r>
            <a:r>
              <a:rPr lang="tr-TR" sz="2400" dirty="0" err="1">
                <a:latin typeface="Times New Roman" pitchFamily="18" charset="0"/>
                <a:cs typeface="Times New Roman" pitchFamily="18" charset="0"/>
              </a:rPr>
              <a:t>Basaran</a:t>
            </a:r>
            <a:r>
              <a:rPr lang="tr-TR" sz="2400" dirty="0">
                <a:latin typeface="Times New Roman" pitchFamily="18" charset="0"/>
                <a:cs typeface="Times New Roman" pitchFamily="18" charset="0"/>
              </a:rPr>
              <a:t>, 2009</a:t>
            </a:r>
            <a:r>
              <a:rPr lang="tr-TR" sz="2400" dirty="0" smtClean="0">
                <a:latin typeface="Times New Roman" pitchFamily="18" charset="0"/>
                <a:cs typeface="Times New Roman" pitchFamily="18" charset="0"/>
              </a:rPr>
              <a:t>).</a:t>
            </a:r>
          </a:p>
          <a:p>
            <a:r>
              <a:rPr lang="tr-TR" sz="2400" dirty="0" smtClean="0">
                <a:latin typeface="Times New Roman" pitchFamily="18" charset="0"/>
                <a:cs typeface="Times New Roman" pitchFamily="18" charset="0"/>
              </a:rPr>
              <a:t>YSA öngörü problemlerinde ilk olarak 1964 yılında Hu tarafından </a:t>
            </a:r>
            <a:r>
              <a:rPr lang="tr-TR" sz="2400" dirty="0" err="1" smtClean="0">
                <a:latin typeface="Times New Roman" pitchFamily="18" charset="0"/>
                <a:cs typeface="Times New Roman" pitchFamily="18" charset="0"/>
              </a:rPr>
              <a:t>Windrow’un</a:t>
            </a:r>
            <a:r>
              <a:rPr lang="tr-TR" sz="2400" dirty="0" smtClean="0">
                <a:latin typeface="Times New Roman" pitchFamily="18" charset="0"/>
                <a:cs typeface="Times New Roman" pitchFamily="18" charset="0"/>
              </a:rPr>
              <a:t> uyarlamalı doğrusal ağlarını kullanarak hava durumu tahmininde kullanılmıştır.</a:t>
            </a:r>
          </a:p>
          <a:p>
            <a:r>
              <a:rPr lang="tr-TR" sz="2400" dirty="0" smtClean="0">
                <a:latin typeface="Times New Roman" pitchFamily="18" charset="0"/>
                <a:cs typeface="Times New Roman" pitchFamily="18" charset="0"/>
              </a:rPr>
              <a:t>Araştırmalar sonucunda, YSA’nın örüntü tanıma ve güçlü desen sınıflandırma özelliklerine sahip olduğunu görülmüştür.</a:t>
            </a:r>
            <a:endParaRPr lang="tr-TR" sz="2400" dirty="0">
              <a:latin typeface="Times New Roman" pitchFamily="18" charset="0"/>
              <a:cs typeface="Times New Roman" pitchFamily="18" charset="0"/>
            </a:endParaRPr>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a:t>
            </a:r>
            <a:r>
              <a:rPr lang="tr-TR" sz="1200" dirty="0" smtClean="0">
                <a:solidFill>
                  <a:srgbClr val="002060"/>
                </a:solidFill>
                <a:latin typeface="Times New Roman" pitchFamily="18" charset="0"/>
                <a:cs typeface="Times New Roman" pitchFamily="18" charset="0"/>
              </a:rPr>
              <a:t>Türkiye</a:t>
            </a:r>
            <a:endParaRPr lang="en-US" sz="1200" dirty="0">
              <a:solidFill>
                <a:srgbClr val="002060"/>
              </a:solidFill>
              <a:latin typeface="Times New Roman" pitchFamily="18" charset="0"/>
              <a:cs typeface="Times New Roman" pitchFamily="18" charset="0"/>
            </a:endParaRPr>
          </a:p>
        </p:txBody>
      </p:sp>
    </p:spTree>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9" name="Rectangle 3"/>
          <p:cNvSpPr>
            <a:spLocks noGrp="1" noChangeArrowheads="1"/>
          </p:cNvSpPr>
          <p:nvPr>
            <p:ph type="body" idx="1"/>
          </p:nvPr>
        </p:nvSpPr>
        <p:spPr>
          <a:xfrm>
            <a:off x="323528" y="1628800"/>
            <a:ext cx="8120385" cy="4546575"/>
          </a:xfrm>
        </p:spPr>
        <p:txBody>
          <a:bodyPr/>
          <a:lstStyle/>
          <a:p>
            <a:pPr>
              <a:lnSpc>
                <a:spcPct val="80000"/>
              </a:lnSpc>
              <a:buNone/>
            </a:pPr>
            <a:r>
              <a:rPr lang="tr-TR" sz="2400" dirty="0" smtClean="0">
                <a:latin typeface="Times New Roman"/>
                <a:ea typeface="Times New Roman"/>
              </a:rPr>
              <a:t>Yapay Sinir Ağlarının Temel Bileşenleri (Aladag et al., 2010)</a:t>
            </a:r>
            <a:r>
              <a:rPr lang="en-US" sz="2400" dirty="0" smtClean="0">
                <a:latin typeface="Times New Roman"/>
                <a:ea typeface="Times New Roman"/>
              </a:rPr>
              <a:t>:</a:t>
            </a:r>
            <a:endParaRPr lang="tr-TR" sz="2400" dirty="0" smtClean="0">
              <a:latin typeface="Times New Roman"/>
              <a:ea typeface="Times New Roman"/>
            </a:endParaRPr>
          </a:p>
          <a:p>
            <a:pPr>
              <a:lnSpc>
                <a:spcPct val="80000"/>
              </a:lnSpc>
              <a:buNone/>
            </a:pPr>
            <a:endParaRPr lang="tr-TR" sz="2400" dirty="0" smtClean="0">
              <a:latin typeface="Times New Roman"/>
            </a:endParaRPr>
          </a:p>
          <a:p>
            <a:pPr lvl="2">
              <a:lnSpc>
                <a:spcPct val="80000"/>
              </a:lnSpc>
              <a:spcBef>
                <a:spcPts val="1200"/>
              </a:spcBef>
              <a:spcAft>
                <a:spcPts val="1200"/>
              </a:spcAft>
              <a:buClr>
                <a:schemeClr val="accent6"/>
              </a:buClr>
              <a:buFont typeface="Wingdings" pitchFamily="2" charset="2"/>
              <a:buChar char="Ø"/>
            </a:pPr>
            <a:r>
              <a:rPr lang="tr-TR" dirty="0" smtClean="0">
                <a:solidFill>
                  <a:schemeClr val="accent1"/>
                </a:solidFill>
                <a:latin typeface="Times New Roman"/>
              </a:rPr>
              <a:t>Mimari Yapı</a:t>
            </a:r>
          </a:p>
          <a:p>
            <a:pPr lvl="4">
              <a:lnSpc>
                <a:spcPct val="80000"/>
              </a:lnSpc>
              <a:spcBef>
                <a:spcPts val="1200"/>
              </a:spcBef>
              <a:spcAft>
                <a:spcPts val="1200"/>
              </a:spcAft>
              <a:buClr>
                <a:schemeClr val="accent6"/>
              </a:buClr>
              <a:buFont typeface="Wingdings" pitchFamily="2" charset="2"/>
              <a:buChar char="Ø"/>
            </a:pPr>
            <a:r>
              <a:rPr lang="tr-TR" sz="2400" dirty="0" smtClean="0">
                <a:solidFill>
                  <a:schemeClr val="accent1"/>
                </a:solidFill>
                <a:latin typeface="Times New Roman"/>
              </a:rPr>
              <a:t>Öğrenme Algoritması</a:t>
            </a:r>
          </a:p>
          <a:p>
            <a:pPr lvl="6">
              <a:lnSpc>
                <a:spcPct val="80000"/>
              </a:lnSpc>
              <a:spcBef>
                <a:spcPts val="1200"/>
              </a:spcBef>
              <a:spcAft>
                <a:spcPts val="1200"/>
              </a:spcAft>
              <a:buClr>
                <a:schemeClr val="accent6"/>
              </a:buClr>
              <a:buFont typeface="Wingdings" pitchFamily="2" charset="2"/>
              <a:buChar char="Ø"/>
            </a:pPr>
            <a:r>
              <a:rPr lang="tr-TR" sz="2400" dirty="0" smtClean="0">
                <a:solidFill>
                  <a:schemeClr val="accent1"/>
                </a:solidFill>
                <a:latin typeface="Times New Roman"/>
              </a:rPr>
              <a:t>Aktivasyon Fonksiyonu</a:t>
            </a:r>
          </a:p>
          <a:p>
            <a:pPr algn="just">
              <a:lnSpc>
                <a:spcPct val="80000"/>
              </a:lnSpc>
              <a:spcBef>
                <a:spcPts val="1200"/>
              </a:spcBef>
              <a:spcAft>
                <a:spcPts val="1200"/>
              </a:spcAft>
              <a:buClr>
                <a:schemeClr val="accent6"/>
              </a:buClr>
              <a:buNone/>
            </a:pPr>
            <a:endParaRPr lang="tr-TR" sz="2400" dirty="0">
              <a:latin typeface="Times New Roman"/>
            </a:endParaRPr>
          </a:p>
          <a:p>
            <a:pPr algn="just">
              <a:lnSpc>
                <a:spcPct val="80000"/>
              </a:lnSpc>
              <a:spcBef>
                <a:spcPts val="1200"/>
              </a:spcBef>
              <a:spcAft>
                <a:spcPts val="1200"/>
              </a:spcAft>
              <a:buClr>
                <a:schemeClr val="accent6"/>
              </a:buClr>
              <a:buNone/>
            </a:pPr>
            <a:r>
              <a:rPr lang="tr-TR" sz="2400" dirty="0" smtClean="0">
                <a:latin typeface="Times New Roman" pitchFamily="18" charset="0"/>
                <a:cs typeface="Times New Roman" pitchFamily="18" charset="0"/>
              </a:rPr>
              <a:t>YSA bileşenleri çözümlenen veriye göre belirlendiği için öngörü performansını etkilemektedir. (Aladag, 2011)</a:t>
            </a:r>
            <a:r>
              <a:rPr lang="en-US" sz="2400" dirty="0" smtClean="0">
                <a:latin typeface="Times New Roman" pitchFamily="18" charset="0"/>
                <a:cs typeface="Times New Roman" pitchFamily="18" charset="0"/>
              </a:rPr>
              <a:t>.</a:t>
            </a:r>
          </a:p>
          <a:p>
            <a:pPr>
              <a:lnSpc>
                <a:spcPct val="80000"/>
              </a:lnSpc>
              <a:spcBef>
                <a:spcPts val="1200"/>
              </a:spcBef>
              <a:spcAft>
                <a:spcPts val="1200"/>
              </a:spcAft>
              <a:buClr>
                <a:schemeClr val="accent6"/>
              </a:buClr>
              <a:buNone/>
            </a:pPr>
            <a:endParaRPr lang="en-US" sz="2400" dirty="0"/>
          </a:p>
        </p:txBody>
      </p:sp>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2"/>
          <p:cNvSpPr>
            <a:spLocks noGrp="1" noChangeArrowheads="1"/>
          </p:cNvSpPr>
          <p:nvPr>
            <p:ph type="title"/>
          </p:nvPr>
        </p:nvSpPr>
        <p:spPr>
          <a:xfrm>
            <a:off x="2819400" y="327025"/>
            <a:ext cx="6096000" cy="563563"/>
          </a:xfrm>
        </p:spPr>
        <p:txBody>
          <a:bodyPr/>
          <a:lstStyle/>
          <a:p>
            <a:r>
              <a:rPr lang="tr-TR" sz="3200" dirty="0">
                <a:latin typeface="Calibri" pitchFamily="34" charset="0"/>
                <a:cs typeface="Calibri" pitchFamily="34" charset="0"/>
              </a:rPr>
              <a:t>Yapay Sinir Ağları (YSA)</a:t>
            </a:r>
            <a:endParaRPr lang="en-US" sz="3200" dirty="0"/>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Tree>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980728"/>
            <a:ext cx="1763688" cy="288032"/>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8" name="Rectangle 2"/>
          <p:cNvSpPr>
            <a:spLocks noGrp="1" noChangeArrowheads="1"/>
          </p:cNvSpPr>
          <p:nvPr>
            <p:ph type="title"/>
          </p:nvPr>
        </p:nvSpPr>
        <p:spPr>
          <a:xfrm>
            <a:off x="2819400" y="327025"/>
            <a:ext cx="6096000" cy="563563"/>
          </a:xfrm>
        </p:spPr>
        <p:txBody>
          <a:bodyPr/>
          <a:lstStyle/>
          <a:p>
            <a:r>
              <a:rPr lang="tr-TR" sz="3200" dirty="0" smtClean="0">
                <a:latin typeface="Times New Roman" pitchFamily="18" charset="0"/>
                <a:cs typeface="Times New Roman" pitchFamily="18" charset="0"/>
              </a:rPr>
              <a:t>Mimari Yapı</a:t>
            </a:r>
            <a:endParaRPr lang="en-US" sz="3200" dirty="0"/>
          </a:p>
        </p:txBody>
      </p:sp>
      <p:sp>
        <p:nvSpPr>
          <p:cNvPr id="7" name="4 Altbilgi Yer Tutucusu"/>
          <p:cNvSpPr>
            <a:spLocks noGrp="1"/>
          </p:cNvSpPr>
          <p:nvPr>
            <p:ph type="ftr" sz="quarter" idx="11"/>
          </p:nvPr>
        </p:nvSpPr>
        <p:spPr>
          <a:xfrm>
            <a:off x="0" y="6564313"/>
            <a:ext cx="9144000" cy="244475"/>
          </a:xfrm>
        </p:spPr>
        <p:txBody>
          <a:bodyPr/>
          <a:lstStyle/>
          <a:p>
            <a:pPr algn="r"/>
            <a:r>
              <a:rPr lang="tr-TR" sz="1200" dirty="0">
                <a:solidFill>
                  <a:srgbClr val="002060"/>
                </a:solidFill>
                <a:latin typeface="Times New Roman" pitchFamily="18" charset="0"/>
                <a:cs typeface="Times New Roman" pitchFamily="18" charset="0"/>
              </a:rPr>
              <a:t>10. Uluslararası İstatistik Öğrenci Kolokyumu, Muğla / Türkiye</a:t>
            </a:r>
            <a:endParaRPr lang="en-US" sz="1200" dirty="0">
              <a:solidFill>
                <a:srgbClr val="002060"/>
              </a:solidFill>
              <a:latin typeface="Times New Roman" pitchFamily="18" charset="0"/>
              <a:cs typeface="Times New Roman" pitchFamily="18" charset="0"/>
            </a:endParaRPr>
          </a:p>
        </p:txBody>
      </p:sp>
      <p:sp>
        <p:nvSpPr>
          <p:cNvPr id="2" name="Metin kutusu 1"/>
          <p:cNvSpPr txBox="1"/>
          <p:nvPr/>
        </p:nvSpPr>
        <p:spPr>
          <a:xfrm>
            <a:off x="1010877" y="5517232"/>
            <a:ext cx="2120963" cy="338554"/>
          </a:xfrm>
          <a:prstGeom prst="rect">
            <a:avLst/>
          </a:prstGeom>
          <a:noFill/>
        </p:spPr>
        <p:txBody>
          <a:bodyPr wrap="square" rtlCol="0">
            <a:spAutoFit/>
          </a:bodyPr>
          <a:lstStyle/>
          <a:p>
            <a:pPr algn="r"/>
            <a:r>
              <a:rPr lang="tr-TR" sz="1600" b="1" dirty="0" smtClean="0">
                <a:latin typeface="Calibri" pitchFamily="34" charset="0"/>
                <a:cs typeface="Calibri" pitchFamily="34" charset="0"/>
              </a:rPr>
              <a:t>Şekil 1</a:t>
            </a:r>
            <a:endParaRPr lang="tr-TR" sz="1600" b="1" dirty="0">
              <a:latin typeface="Calibri" pitchFamily="34" charset="0"/>
              <a:cs typeface="Calibri" pitchFamily="34" charset="0"/>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71178" y="1987649"/>
            <a:ext cx="6153150" cy="3457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33373361"/>
      </p:ext>
    </p:extLst>
  </p:cSld>
  <p:clrMapOvr>
    <a:masterClrMapping/>
  </p:clrMapOvr>
  <p:transition spd="slow">
    <p:push dir="u"/>
  </p:transition>
  <p:timing>
    <p:tnLst>
      <p:par>
        <p:cTn id="1" dur="indefinite" restart="never" nodeType="tmRoot"/>
      </p:par>
    </p:tnLst>
  </p:timing>
</p:sld>
</file>

<file path=ppt/theme/theme1.xml><?xml version="1.0" encoding="utf-8"?>
<a:theme xmlns:a="http://schemas.openxmlformats.org/drawingml/2006/main" name="cdb2004c042l">
  <a:themeElements>
    <a:clrScheme name="sample 3">
      <a:dk1>
        <a:srgbClr val="4D4D4D"/>
      </a:dk1>
      <a:lt1>
        <a:srgbClr val="FFFFFF"/>
      </a:lt1>
      <a:dk2>
        <a:srgbClr val="FFFFFF"/>
      </a:dk2>
      <a:lt2>
        <a:srgbClr val="B2B2B2"/>
      </a:lt2>
      <a:accent1>
        <a:srgbClr val="058089"/>
      </a:accent1>
      <a:accent2>
        <a:srgbClr val="99CC00"/>
      </a:accent2>
      <a:accent3>
        <a:srgbClr val="FFFFFF"/>
      </a:accent3>
      <a:accent4>
        <a:srgbClr val="404040"/>
      </a:accent4>
      <a:accent5>
        <a:srgbClr val="AAC0C4"/>
      </a:accent5>
      <a:accent6>
        <a:srgbClr val="8AB900"/>
      </a:accent6>
      <a:hlink>
        <a:srgbClr val="2CA9D0"/>
      </a:hlink>
      <a:folHlink>
        <a:srgbClr val="4841D9"/>
      </a:folHlink>
    </a:clrScheme>
    <a:fontScheme name="sample">
      <a:majorFont>
        <a:latin typeface="Arial"/>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sample 1">
        <a:dk1>
          <a:srgbClr val="333333"/>
        </a:dk1>
        <a:lt1>
          <a:srgbClr val="FFFFFF"/>
        </a:lt1>
        <a:dk2>
          <a:srgbClr val="FFFFFF"/>
        </a:dk2>
        <a:lt2>
          <a:srgbClr val="B2B2B2"/>
        </a:lt2>
        <a:accent1>
          <a:srgbClr val="202AAE"/>
        </a:accent1>
        <a:accent2>
          <a:srgbClr val="CC5D36"/>
        </a:accent2>
        <a:accent3>
          <a:srgbClr val="FFFFFF"/>
        </a:accent3>
        <a:accent4>
          <a:srgbClr val="2A2A2A"/>
        </a:accent4>
        <a:accent5>
          <a:srgbClr val="ABACD3"/>
        </a:accent5>
        <a:accent6>
          <a:srgbClr val="B95330"/>
        </a:accent6>
        <a:hlink>
          <a:srgbClr val="1F7CD1"/>
        </a:hlink>
        <a:folHlink>
          <a:srgbClr val="6544CE"/>
        </a:folHlink>
      </a:clrScheme>
      <a:clrMap bg1="lt1" tx1="dk1" bg2="lt2" tx2="dk2" accent1="accent1" accent2="accent2" accent3="accent3" accent4="accent4" accent5="accent5" accent6="accent6" hlink="hlink" folHlink="folHlink"/>
    </a:extraClrScheme>
    <a:extraClrScheme>
      <a:clrScheme name="sample 2">
        <a:dk1>
          <a:srgbClr val="333333"/>
        </a:dk1>
        <a:lt1>
          <a:srgbClr val="FFFFFF"/>
        </a:lt1>
        <a:dk2>
          <a:srgbClr val="FFFFFF"/>
        </a:dk2>
        <a:lt2>
          <a:srgbClr val="B2B2B2"/>
        </a:lt2>
        <a:accent1>
          <a:srgbClr val="2C8EC4"/>
        </a:accent1>
        <a:accent2>
          <a:srgbClr val="CFBE6B"/>
        </a:accent2>
        <a:accent3>
          <a:srgbClr val="FFFFFF"/>
        </a:accent3>
        <a:accent4>
          <a:srgbClr val="2A2A2A"/>
        </a:accent4>
        <a:accent5>
          <a:srgbClr val="ACC6DE"/>
        </a:accent5>
        <a:accent6>
          <a:srgbClr val="BBAC60"/>
        </a:accent6>
        <a:hlink>
          <a:srgbClr val="7047D7"/>
        </a:hlink>
        <a:folHlink>
          <a:srgbClr val="185A9C"/>
        </a:folHlink>
      </a:clrScheme>
      <a:clrMap bg1="lt1" tx1="dk1" bg2="lt2" tx2="dk2" accent1="accent1" accent2="accent2" accent3="accent3" accent4="accent4" accent5="accent5" accent6="accent6" hlink="hlink" folHlink="folHlink"/>
    </a:extraClrScheme>
    <a:extraClrScheme>
      <a:clrScheme name="sample 3">
        <a:dk1>
          <a:srgbClr val="4D4D4D"/>
        </a:dk1>
        <a:lt1>
          <a:srgbClr val="FFFFFF"/>
        </a:lt1>
        <a:dk2>
          <a:srgbClr val="FFFFFF"/>
        </a:dk2>
        <a:lt2>
          <a:srgbClr val="B2B2B2"/>
        </a:lt2>
        <a:accent1>
          <a:srgbClr val="058089"/>
        </a:accent1>
        <a:accent2>
          <a:srgbClr val="99CC00"/>
        </a:accent2>
        <a:accent3>
          <a:srgbClr val="FFFFFF"/>
        </a:accent3>
        <a:accent4>
          <a:srgbClr val="404040"/>
        </a:accent4>
        <a:accent5>
          <a:srgbClr val="AAC0C4"/>
        </a:accent5>
        <a:accent6>
          <a:srgbClr val="8AB900"/>
        </a:accent6>
        <a:hlink>
          <a:srgbClr val="2CA9D0"/>
        </a:hlink>
        <a:folHlink>
          <a:srgbClr val="4841D9"/>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is Teması">
  <a:themeElements>
    <a:clrScheme name="Ofis">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is">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i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cdb2004c042l</Template>
  <TotalTime>1396</TotalTime>
  <Words>1270</Words>
  <Application>Microsoft Office PowerPoint</Application>
  <PresentationFormat>Ekran Gösterisi (4:3)</PresentationFormat>
  <Paragraphs>148</Paragraphs>
  <Slides>22</Slides>
  <Notes>1</Notes>
  <HiddenSlides>0</HiddenSlides>
  <MMClips>0</MMClips>
  <ScaleCrop>false</ScaleCrop>
  <HeadingPairs>
    <vt:vector size="6" baseType="variant">
      <vt:variant>
        <vt:lpstr>Tema</vt:lpstr>
      </vt:variant>
      <vt:variant>
        <vt:i4>1</vt:i4>
      </vt:variant>
      <vt:variant>
        <vt:lpstr>Katıştırılmış OLE Hizmet Programları</vt:lpstr>
      </vt:variant>
      <vt:variant>
        <vt:i4>2</vt:i4>
      </vt:variant>
      <vt:variant>
        <vt:lpstr>Slayt Başlıkları</vt:lpstr>
      </vt:variant>
      <vt:variant>
        <vt:i4>22</vt:i4>
      </vt:variant>
    </vt:vector>
  </HeadingPairs>
  <TitlesOfParts>
    <vt:vector size="25" baseType="lpstr">
      <vt:lpstr>cdb2004c042l</vt:lpstr>
      <vt:lpstr>Image</vt:lpstr>
      <vt:lpstr>Equation</vt:lpstr>
      <vt:lpstr>Yapay Sinir Ağları Kullanılarak Altın (Ons) Fiyat Tahmini</vt:lpstr>
      <vt:lpstr>İçerik</vt:lpstr>
      <vt:lpstr>Altın (Ons) Fiyat</vt:lpstr>
      <vt:lpstr>Altın (Ons) Fiyat</vt:lpstr>
      <vt:lpstr>Neden Yapay Sinir Ağları ?</vt:lpstr>
      <vt:lpstr>Neden Yapay Sinir Ağları ?</vt:lpstr>
      <vt:lpstr>Yapay Sinir Ağları (YSA)</vt:lpstr>
      <vt:lpstr>Yapay Sinir Ağları (YSA)</vt:lpstr>
      <vt:lpstr>Mimari Yapı</vt:lpstr>
      <vt:lpstr>Öğrenme Algoritması</vt:lpstr>
      <vt:lpstr>Aktivasyon Fonksiyonu</vt:lpstr>
      <vt:lpstr>Uygulama</vt:lpstr>
      <vt:lpstr>Uygulama</vt:lpstr>
      <vt:lpstr>Uygulama</vt:lpstr>
      <vt:lpstr>Uygulama</vt:lpstr>
      <vt:lpstr>Uygulama</vt:lpstr>
      <vt:lpstr>Tahmin</vt:lpstr>
      <vt:lpstr>Sonuç</vt:lpstr>
      <vt:lpstr>Kaynaklar</vt:lpstr>
      <vt:lpstr>PowerPoint Sunusu</vt:lpstr>
      <vt:lpstr>PowerPoint Sunusu</vt:lpstr>
      <vt:lpstr>PowerPoint Sunusu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Yapay Sinir Ağları Kullanılarak Altın (Ons) Fiyat Tahmini</dc:title>
  <dc:creator>Metin USLU</dc:creator>
  <cp:lastModifiedBy>Metin USLU</cp:lastModifiedBy>
  <cp:revision>61</cp:revision>
  <cp:lastPrinted>2012-10-10T08:08:59Z</cp:lastPrinted>
  <dcterms:created xsi:type="dcterms:W3CDTF">2011-04-25T19:56:55Z</dcterms:created>
  <dcterms:modified xsi:type="dcterms:W3CDTF">2013-07-18T19:18:01Z</dcterms:modified>
</cp:coreProperties>
</file>

<file path=docProps/thumbnail.jpeg>
</file>